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0"/>
  </p:notesMasterIdLst>
  <p:sldIdLst>
    <p:sldId id="268" r:id="rId5"/>
    <p:sldId id="275" r:id="rId6"/>
    <p:sldId id="277" r:id="rId7"/>
    <p:sldId id="258" r:id="rId8"/>
    <p:sldId id="301" r:id="rId9"/>
    <p:sldId id="302" r:id="rId10"/>
    <p:sldId id="262" r:id="rId11"/>
    <p:sldId id="261" r:id="rId12"/>
    <p:sldId id="309" r:id="rId13"/>
    <p:sldId id="300" r:id="rId14"/>
    <p:sldId id="310" r:id="rId15"/>
    <p:sldId id="297" r:id="rId16"/>
    <p:sldId id="298" r:id="rId17"/>
    <p:sldId id="312" r:id="rId18"/>
    <p:sldId id="313" r:id="rId19"/>
    <p:sldId id="296" r:id="rId20"/>
    <p:sldId id="315" r:id="rId21"/>
    <p:sldId id="316" r:id="rId22"/>
    <p:sldId id="299" r:id="rId23"/>
    <p:sldId id="305" r:id="rId24"/>
    <p:sldId id="306" r:id="rId25"/>
    <p:sldId id="304" r:id="rId26"/>
    <p:sldId id="264" r:id="rId27"/>
    <p:sldId id="259" r:id="rId28"/>
    <p:sldId id="270" r:id="rId29"/>
    <p:sldId id="257" r:id="rId30"/>
    <p:sldId id="260" r:id="rId31"/>
    <p:sldId id="284" r:id="rId32"/>
    <p:sldId id="265" r:id="rId33"/>
    <p:sldId id="314" r:id="rId34"/>
    <p:sldId id="271" r:id="rId35"/>
    <p:sldId id="272" r:id="rId36"/>
    <p:sldId id="294" r:id="rId37"/>
    <p:sldId id="307" r:id="rId38"/>
    <p:sldId id="273" r:id="rId39"/>
    <p:sldId id="266" r:id="rId40"/>
    <p:sldId id="274" r:id="rId41"/>
    <p:sldId id="285" r:id="rId42"/>
    <p:sldId id="286" r:id="rId43"/>
    <p:sldId id="281" r:id="rId44"/>
    <p:sldId id="295" r:id="rId45"/>
    <p:sldId id="318" r:id="rId46"/>
    <p:sldId id="282" r:id="rId47"/>
    <p:sldId id="287" r:id="rId48"/>
    <p:sldId id="278" r:id="rId49"/>
    <p:sldId id="267" r:id="rId50"/>
    <p:sldId id="280" r:id="rId51"/>
    <p:sldId id="279" r:id="rId52"/>
    <p:sldId id="288" r:id="rId53"/>
    <p:sldId id="308" r:id="rId54"/>
    <p:sldId id="289" r:id="rId55"/>
    <p:sldId id="263" r:id="rId56"/>
    <p:sldId id="319" r:id="rId57"/>
    <p:sldId id="293" r:id="rId58"/>
    <p:sldId id="26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90C"/>
    <a:srgbClr val="765A00"/>
    <a:srgbClr val="0CD4EB"/>
    <a:srgbClr val="0CE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5AF12-ACB2-A5C5-1A5E-6E7DE2F17F84}" v="73" dt="2024-05-20T11:49:35.294"/>
    <p1510:client id="{F3E1E6F8-9BA2-3452-AB7B-EDD3263EF237}" v="480" dt="2024-05-22T06:22:3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60"/>
  </p:normalViewPr>
  <p:slideViewPr>
    <p:cSldViewPr snapToGrid="0">
      <p:cViewPr>
        <p:scale>
          <a:sx n="100" d="100"/>
          <a:sy n="100" d="100"/>
        </p:scale>
        <p:origin x="1674" y="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41C6A-11CA-495C-A431-76723B609D96}" type="datetimeFigureOut">
              <a:rPr lang="en-IL" smtClean="0"/>
              <a:t>06/08/2024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601DA-A240-42FE-9934-C9F75664FF3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010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631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220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48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72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8084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641FA-2441-EE4E-6916-726DC5A4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954381" y="2435911"/>
            <a:ext cx="3235238" cy="110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AC40D7-A6C8-18C0-BA77-D7FDE5165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1391" y="3811736"/>
            <a:ext cx="5237385" cy="461963"/>
          </a:xfrm>
        </p:spPr>
        <p:txBody>
          <a:bodyPr>
            <a:normAutofit/>
          </a:bodyPr>
          <a:lstStyle>
            <a:lvl1pPr marL="0" indent="0">
              <a:buNone/>
              <a:defRPr sz="1800" spc="450">
                <a:solidFill>
                  <a:schemeClr val="bg1"/>
                </a:solidFill>
                <a:latin typeface="Nasalization Rg" panose="020B0604020202020204" pitchFamily="34" charset="0"/>
              </a:defRPr>
            </a:lvl1pPr>
          </a:lstStyle>
          <a:p>
            <a:pPr lvl="0"/>
            <a:r>
              <a:rPr lang="en-US" err="1"/>
              <a:t>Mapless</a:t>
            </a:r>
            <a:r>
              <a:rPr lang="en-US"/>
              <a:t> Autonomous Driving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78225F-1336-2F68-3EB4-A0C4A6C5C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96" y="2268521"/>
            <a:ext cx="797602" cy="10634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A7C252-687B-DB70-F52E-0095C97D4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61257" y="3696244"/>
            <a:ext cx="797602" cy="1063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0B4CF7-CF91-2221-0E64-BD6C7D9C6235}"/>
              </a:ext>
            </a:extLst>
          </p:cNvPr>
          <p:cNvSpPr txBox="1"/>
          <p:nvPr/>
        </p:nvSpPr>
        <p:spPr>
          <a:xfrm>
            <a:off x="2394405" y="991608"/>
            <a:ext cx="45777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en-US" sz="2400" b="0" i="0" kern="1200" spc="450" baseline="0">
                <a:ln>
                  <a:noFill/>
                </a:ln>
                <a:solidFill>
                  <a:srgbClr val="FFFFFF"/>
                </a:solidFill>
                <a:effectLst/>
                <a:latin typeface="Nasalization Rg" panose="020B0604020202020204" pitchFamily="34" charset="0"/>
                <a:ea typeface="+mn-ea"/>
                <a:cs typeface="+mn-cs"/>
              </a:rPr>
              <a:t>SDV-Ready Platform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83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907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Picture Placeholder 27">
            <a:extLst>
              <a:ext uri="{FF2B5EF4-FFF2-40B4-BE49-F238E27FC236}">
                <a16:creationId xmlns:a16="http://schemas.microsoft.com/office/drawing/2014/main" id="{12BA6713-62B4-E482-C050-09EA4035842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673816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Picture Placeholder 27">
            <a:extLst>
              <a:ext uri="{FF2B5EF4-FFF2-40B4-BE49-F238E27FC236}">
                <a16:creationId xmlns:a16="http://schemas.microsoft.com/office/drawing/2014/main" id="{41A7185F-3A5D-BE09-756A-939A7A9C0E7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36124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Picture Placeholder 27">
            <a:extLst>
              <a:ext uri="{FF2B5EF4-FFF2-40B4-BE49-F238E27FC236}">
                <a16:creationId xmlns:a16="http://schemas.microsoft.com/office/drawing/2014/main" id="{5719703A-BD64-D3D5-6A59-4D6D05EED52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99652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0" name="Picture Placeholder 27">
            <a:extLst>
              <a:ext uri="{FF2B5EF4-FFF2-40B4-BE49-F238E27FC236}">
                <a16:creationId xmlns:a16="http://schemas.microsoft.com/office/drawing/2014/main" id="{FF780CFE-AA39-3A0E-73D8-287D66AC3F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54459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Picture Placeholder 27">
            <a:extLst>
              <a:ext uri="{FF2B5EF4-FFF2-40B4-BE49-F238E27FC236}">
                <a16:creationId xmlns:a16="http://schemas.microsoft.com/office/drawing/2014/main" id="{BF61938A-98EC-70E2-3533-43457C4558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31008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Picture Placeholder 27">
            <a:extLst>
              <a:ext uri="{FF2B5EF4-FFF2-40B4-BE49-F238E27FC236}">
                <a16:creationId xmlns:a16="http://schemas.microsoft.com/office/drawing/2014/main" id="{29829753-BECF-340B-AEB1-7E39F0CA79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470185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AABE37-81CD-AD3C-1872-47F7710A4D6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5631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B920E736-D60E-9433-3FA0-512969D2BED9}"/>
              </a:ext>
            </a:extLst>
          </p:cNvPr>
          <p:cNvGrpSpPr/>
          <p:nvPr/>
        </p:nvGrpSpPr>
        <p:grpSpPr>
          <a:xfrm>
            <a:off x="454294" y="2612128"/>
            <a:ext cx="657225" cy="573338"/>
            <a:chOff x="605725" y="2612128"/>
            <a:chExt cx="876300" cy="5733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D54E60-0216-0024-3698-615AA6B6D6FA}"/>
                </a:ext>
              </a:extLst>
            </p:cNvPr>
            <p:cNvSpPr/>
            <p:nvPr/>
          </p:nvSpPr>
          <p:spPr>
            <a:xfrm>
              <a:off x="605725" y="2612128"/>
              <a:ext cx="876300" cy="573338"/>
            </a:xfrm>
            <a:custGeom>
              <a:avLst/>
              <a:gdLst>
                <a:gd name="connsiteX0" fmla="*/ 614715 w 876300"/>
                <a:gd name="connsiteY0" fmla="*/ 573338 h 573338"/>
                <a:gd name="connsiteX1" fmla="*/ 505054 w 876300"/>
                <a:gd name="connsiteY1" fmla="*/ 473212 h 573338"/>
                <a:gd name="connsiteX2" fmla="*/ 0 w 876300"/>
                <a:gd name="connsiteY2" fmla="*/ 473212 h 573338"/>
                <a:gd name="connsiteX3" fmla="*/ 0 w 876300"/>
                <a:gd name="connsiteY3" fmla="*/ 443817 h 573338"/>
                <a:gd name="connsiteX4" fmla="*/ 533552 w 876300"/>
                <a:gd name="connsiteY4" fmla="*/ 443817 h 573338"/>
                <a:gd name="connsiteX5" fmla="*/ 533552 w 876300"/>
                <a:gd name="connsiteY5" fmla="*/ 458514 h 573338"/>
                <a:gd name="connsiteX6" fmla="*/ 610590 w 876300"/>
                <a:gd name="connsiteY6" fmla="*/ 543802 h 573338"/>
                <a:gd name="connsiteX7" fmla="*/ 695877 w 876300"/>
                <a:gd name="connsiteY7" fmla="*/ 466765 h 573338"/>
                <a:gd name="connsiteX8" fmla="*/ 695877 w 876300"/>
                <a:gd name="connsiteY8" fmla="*/ 458514 h 573338"/>
                <a:gd name="connsiteX9" fmla="*/ 695877 w 876300"/>
                <a:gd name="connsiteY9" fmla="*/ 444818 h 573338"/>
                <a:gd name="connsiteX10" fmla="*/ 825732 w 876300"/>
                <a:gd name="connsiteY10" fmla="*/ 435912 h 573338"/>
                <a:gd name="connsiteX11" fmla="*/ 845734 w 876300"/>
                <a:gd name="connsiteY11" fmla="*/ 340081 h 573338"/>
                <a:gd name="connsiteX12" fmla="*/ 822008 w 876300"/>
                <a:gd name="connsiteY12" fmla="*/ 279216 h 573338"/>
                <a:gd name="connsiteX13" fmla="*/ 597065 w 876300"/>
                <a:gd name="connsiteY13" fmla="*/ 186119 h 573338"/>
                <a:gd name="connsiteX14" fmla="*/ 592531 w 876300"/>
                <a:gd name="connsiteY14" fmla="*/ 184509 h 573338"/>
                <a:gd name="connsiteX15" fmla="*/ 589817 w 876300"/>
                <a:gd name="connsiteY15" fmla="*/ 180518 h 573338"/>
                <a:gd name="connsiteX16" fmla="*/ 327374 w 876300"/>
                <a:gd name="connsiteY16" fmla="*/ 29375 h 573338"/>
                <a:gd name="connsiteX17" fmla="*/ 52292 w 876300"/>
                <a:gd name="connsiteY17" fmla="*/ 29375 h 573338"/>
                <a:gd name="connsiteX18" fmla="*/ 52292 w 876300"/>
                <a:gd name="connsiteY18" fmla="*/ 0 h 573338"/>
                <a:gd name="connsiteX19" fmla="*/ 327374 w 876300"/>
                <a:gd name="connsiteY19" fmla="*/ 0 h 573338"/>
                <a:gd name="connsiteX20" fmla="*/ 611343 w 876300"/>
                <a:gd name="connsiteY20" fmla="*/ 160020 h 573338"/>
                <a:gd name="connsiteX21" fmla="*/ 840629 w 876300"/>
                <a:gd name="connsiteY21" fmla="*/ 255727 h 573338"/>
                <a:gd name="connsiteX22" fmla="*/ 845391 w 876300"/>
                <a:gd name="connsiteY22" fmla="*/ 258289 h 573338"/>
                <a:gd name="connsiteX23" fmla="*/ 876300 w 876300"/>
                <a:gd name="connsiteY23" fmla="*/ 337537 h 573338"/>
                <a:gd name="connsiteX24" fmla="*/ 849963 w 876300"/>
                <a:gd name="connsiteY24" fmla="*/ 463677 h 573338"/>
                <a:gd name="connsiteX25" fmla="*/ 724481 w 876300"/>
                <a:gd name="connsiteY25" fmla="*/ 472250 h 573338"/>
                <a:gd name="connsiteX26" fmla="*/ 614715 w 876300"/>
                <a:gd name="connsiteY26" fmla="*/ 573338 h 57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76300" h="573338">
                  <a:moveTo>
                    <a:pt x="614715" y="573338"/>
                  </a:moveTo>
                  <a:cubicBezTo>
                    <a:pt x="558155" y="572358"/>
                    <a:pt x="511160" y="529449"/>
                    <a:pt x="505054" y="473212"/>
                  </a:cubicBezTo>
                  <a:lnTo>
                    <a:pt x="0" y="473212"/>
                  </a:lnTo>
                  <a:lnTo>
                    <a:pt x="0" y="443817"/>
                  </a:lnTo>
                  <a:lnTo>
                    <a:pt x="533552" y="443817"/>
                  </a:lnTo>
                  <a:lnTo>
                    <a:pt x="533552" y="458514"/>
                  </a:lnTo>
                  <a:cubicBezTo>
                    <a:pt x="531274" y="503339"/>
                    <a:pt x="565765" y="541524"/>
                    <a:pt x="610590" y="543802"/>
                  </a:cubicBezTo>
                  <a:cubicBezTo>
                    <a:pt x="655414" y="546081"/>
                    <a:pt x="693599" y="511590"/>
                    <a:pt x="695877" y="466765"/>
                  </a:cubicBezTo>
                  <a:cubicBezTo>
                    <a:pt x="696018" y="464017"/>
                    <a:pt x="696018" y="461263"/>
                    <a:pt x="695877" y="458514"/>
                  </a:cubicBezTo>
                  <a:lnTo>
                    <a:pt x="695877" y="444818"/>
                  </a:lnTo>
                  <a:lnTo>
                    <a:pt x="825732" y="435912"/>
                  </a:lnTo>
                  <a:lnTo>
                    <a:pt x="845734" y="340081"/>
                  </a:lnTo>
                  <a:lnTo>
                    <a:pt x="822008" y="279216"/>
                  </a:lnTo>
                  <a:cubicBezTo>
                    <a:pt x="748982" y="243654"/>
                    <a:pt x="673863" y="212565"/>
                    <a:pt x="597065" y="186119"/>
                  </a:cubicBezTo>
                  <a:lnTo>
                    <a:pt x="592531" y="184509"/>
                  </a:lnTo>
                  <a:lnTo>
                    <a:pt x="589817" y="180518"/>
                  </a:lnTo>
                  <a:cubicBezTo>
                    <a:pt x="527571" y="88754"/>
                    <a:pt x="368494" y="29375"/>
                    <a:pt x="327374" y="29375"/>
                  </a:cubicBezTo>
                  <a:lnTo>
                    <a:pt x="52292" y="29375"/>
                  </a:lnTo>
                  <a:lnTo>
                    <a:pt x="52292" y="0"/>
                  </a:lnTo>
                  <a:lnTo>
                    <a:pt x="327374" y="0"/>
                  </a:lnTo>
                  <a:cubicBezTo>
                    <a:pt x="377314" y="0"/>
                    <a:pt x="542639" y="63598"/>
                    <a:pt x="611343" y="160020"/>
                  </a:cubicBezTo>
                  <a:cubicBezTo>
                    <a:pt x="759809" y="212979"/>
                    <a:pt x="837352" y="253994"/>
                    <a:pt x="840629" y="255727"/>
                  </a:cubicBezTo>
                  <a:lnTo>
                    <a:pt x="845391" y="258289"/>
                  </a:lnTo>
                  <a:lnTo>
                    <a:pt x="876300" y="337537"/>
                  </a:lnTo>
                  <a:lnTo>
                    <a:pt x="849963" y="463677"/>
                  </a:lnTo>
                  <a:lnTo>
                    <a:pt x="724481" y="472250"/>
                  </a:lnTo>
                  <a:cubicBezTo>
                    <a:pt x="718806" y="528899"/>
                    <a:pt x="671638" y="572337"/>
                    <a:pt x="614715" y="573338"/>
                  </a:cubicBezTo>
                </a:path>
              </a:pathLst>
            </a:custGeom>
            <a:solidFill>
              <a:srgbClr val="3D3D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E4BEAB-ED2E-8E7E-F5F5-A6F84E0440A2}"/>
                </a:ext>
              </a:extLst>
            </p:cNvPr>
            <p:cNvSpPr/>
            <p:nvPr/>
          </p:nvSpPr>
          <p:spPr>
            <a:xfrm>
              <a:off x="658207" y="2775872"/>
              <a:ext cx="504918" cy="195548"/>
            </a:xfrm>
            <a:custGeom>
              <a:avLst/>
              <a:gdLst>
                <a:gd name="connsiteX0" fmla="*/ 313269 w 504918"/>
                <a:gd name="connsiteY0" fmla="*/ 199179 h 195548"/>
                <a:gd name="connsiteX1" fmla="*/ 313269 w 504918"/>
                <a:gd name="connsiteY1" fmla="*/ 55255 h 195548"/>
                <a:gd name="connsiteX2" fmla="*/ 342606 w 504918"/>
                <a:gd name="connsiteY2" fmla="*/ 55255 h 195548"/>
                <a:gd name="connsiteX3" fmla="*/ 342606 w 504918"/>
                <a:gd name="connsiteY3" fmla="*/ 175176 h 195548"/>
                <a:gd name="connsiteX4" fmla="*/ 406900 w 504918"/>
                <a:gd name="connsiteY4" fmla="*/ 175176 h 195548"/>
                <a:gd name="connsiteX5" fmla="*/ 403663 w 504918"/>
                <a:gd name="connsiteY5" fmla="*/ 199179 h 195548"/>
                <a:gd name="connsiteX6" fmla="*/ 203829 w 504918"/>
                <a:gd name="connsiteY6" fmla="*/ 197940 h 195548"/>
                <a:gd name="connsiteX7" fmla="*/ 268885 w 504918"/>
                <a:gd name="connsiteY7" fmla="*/ 3631 h 195548"/>
                <a:gd name="connsiteX8" fmla="*/ 296888 w 504918"/>
                <a:gd name="connsiteY8" fmla="*/ 3631 h 195548"/>
                <a:gd name="connsiteX9" fmla="*/ 232022 w 504918"/>
                <a:gd name="connsiteY9" fmla="*/ 197940 h 195548"/>
                <a:gd name="connsiteX10" fmla="*/ 459478 w 504918"/>
                <a:gd name="connsiteY10" fmla="*/ 194989 h 195548"/>
                <a:gd name="connsiteX11" fmla="*/ 459478 w 504918"/>
                <a:gd name="connsiteY11" fmla="*/ 162984 h 195548"/>
                <a:gd name="connsiteX12" fmla="*/ 398328 w 504918"/>
                <a:gd name="connsiteY12" fmla="*/ 162984 h 195548"/>
                <a:gd name="connsiteX13" fmla="*/ 398328 w 504918"/>
                <a:gd name="connsiteY13" fmla="*/ 137839 h 195548"/>
                <a:gd name="connsiteX14" fmla="*/ 450618 w 504918"/>
                <a:gd name="connsiteY14" fmla="*/ 55351 h 195548"/>
                <a:gd name="connsiteX15" fmla="*/ 485672 w 504918"/>
                <a:gd name="connsiteY15" fmla="*/ 55351 h 195548"/>
                <a:gd name="connsiteX16" fmla="*/ 485672 w 504918"/>
                <a:gd name="connsiteY16" fmla="*/ 139839 h 195548"/>
                <a:gd name="connsiteX17" fmla="*/ 500625 w 504918"/>
                <a:gd name="connsiteY17" fmla="*/ 139839 h 195548"/>
                <a:gd name="connsiteX18" fmla="*/ 498057 w 504918"/>
                <a:gd name="connsiteY18" fmla="*/ 162984 h 195548"/>
                <a:gd name="connsiteX19" fmla="*/ 485672 w 504918"/>
                <a:gd name="connsiteY19" fmla="*/ 162984 h 195548"/>
                <a:gd name="connsiteX20" fmla="*/ 485672 w 504918"/>
                <a:gd name="connsiteY20" fmla="*/ 194989 h 195548"/>
                <a:gd name="connsiteX21" fmla="*/ 424048 w 504918"/>
                <a:gd name="connsiteY21" fmla="*/ 139839 h 195548"/>
                <a:gd name="connsiteX22" fmla="*/ 459478 w 504918"/>
                <a:gd name="connsiteY22" fmla="*/ 139839 h 195548"/>
                <a:gd name="connsiteX23" fmla="*/ 459478 w 504918"/>
                <a:gd name="connsiteY23" fmla="*/ 109550 h 195548"/>
                <a:gd name="connsiteX24" fmla="*/ 460050 w 504918"/>
                <a:gd name="connsiteY24" fmla="*/ 76591 h 195548"/>
                <a:gd name="connsiteX25" fmla="*/ 424048 w 504918"/>
                <a:gd name="connsiteY25" fmla="*/ 139839 h 195548"/>
                <a:gd name="connsiteX26" fmla="*/ 96672 w 504918"/>
                <a:gd name="connsiteY26" fmla="*/ 115645 h 195548"/>
                <a:gd name="connsiteX27" fmla="*/ 124485 w 504918"/>
                <a:gd name="connsiteY27" fmla="*/ 115645 h 195548"/>
                <a:gd name="connsiteX28" fmla="*/ 146772 w 504918"/>
                <a:gd name="connsiteY28" fmla="*/ 134027 h 195548"/>
                <a:gd name="connsiteX29" fmla="*/ 146869 w 504918"/>
                <a:gd name="connsiteY29" fmla="*/ 134027 h 195548"/>
                <a:gd name="connsiteX30" fmla="*/ 167822 w 504918"/>
                <a:gd name="connsiteY30" fmla="*/ 117359 h 195548"/>
                <a:gd name="connsiteX31" fmla="*/ 167822 w 504918"/>
                <a:gd name="connsiteY31" fmla="*/ 112787 h 195548"/>
                <a:gd name="connsiteX32" fmla="*/ 143437 w 504918"/>
                <a:gd name="connsiteY32" fmla="*/ 91260 h 195548"/>
                <a:gd name="connsiteX33" fmla="*/ 132773 w 504918"/>
                <a:gd name="connsiteY33" fmla="*/ 91260 h 195548"/>
                <a:gd name="connsiteX34" fmla="*/ 132773 w 504918"/>
                <a:gd name="connsiteY34" fmla="*/ 68783 h 195548"/>
                <a:gd name="connsiteX35" fmla="*/ 141344 w 504918"/>
                <a:gd name="connsiteY35" fmla="*/ 68783 h 195548"/>
                <a:gd name="connsiteX36" fmla="*/ 162678 w 504918"/>
                <a:gd name="connsiteY36" fmla="*/ 51732 h 195548"/>
                <a:gd name="connsiteX37" fmla="*/ 148869 w 504918"/>
                <a:gd name="connsiteY37" fmla="*/ 34206 h 195548"/>
                <a:gd name="connsiteX38" fmla="*/ 144870 w 504918"/>
                <a:gd name="connsiteY38" fmla="*/ 34206 h 195548"/>
                <a:gd name="connsiteX39" fmla="*/ 125438 w 504918"/>
                <a:gd name="connsiteY39" fmla="*/ 52779 h 195548"/>
                <a:gd name="connsiteX40" fmla="*/ 99337 w 504918"/>
                <a:gd name="connsiteY40" fmla="*/ 52779 h 195548"/>
                <a:gd name="connsiteX41" fmla="*/ 145818 w 504918"/>
                <a:gd name="connsiteY41" fmla="*/ 12584 h 195548"/>
                <a:gd name="connsiteX42" fmla="*/ 191062 w 504918"/>
                <a:gd name="connsiteY42" fmla="*/ 49733 h 195548"/>
                <a:gd name="connsiteX43" fmla="*/ 172682 w 504918"/>
                <a:gd name="connsiteY43" fmla="*/ 77545 h 195548"/>
                <a:gd name="connsiteX44" fmla="*/ 172682 w 504918"/>
                <a:gd name="connsiteY44" fmla="*/ 78022 h 195548"/>
                <a:gd name="connsiteX45" fmla="*/ 196778 w 504918"/>
                <a:gd name="connsiteY45" fmla="*/ 112596 h 195548"/>
                <a:gd name="connsiteX46" fmla="*/ 145632 w 504918"/>
                <a:gd name="connsiteY46" fmla="*/ 156031 h 195548"/>
                <a:gd name="connsiteX47" fmla="*/ 96672 w 504918"/>
                <a:gd name="connsiteY47" fmla="*/ 115549 h 195548"/>
                <a:gd name="connsiteX48" fmla="*/ -4293 w 504918"/>
                <a:gd name="connsiteY48" fmla="*/ 153935 h 195548"/>
                <a:gd name="connsiteX49" fmla="*/ -4293 w 504918"/>
                <a:gd name="connsiteY49" fmla="*/ 10107 h 195548"/>
                <a:gd name="connsiteX50" fmla="*/ 25044 w 504918"/>
                <a:gd name="connsiteY50" fmla="*/ 10107 h 195548"/>
                <a:gd name="connsiteX51" fmla="*/ 25044 w 504918"/>
                <a:gd name="connsiteY51" fmla="*/ 129932 h 195548"/>
                <a:gd name="connsiteX52" fmla="*/ 89338 w 504918"/>
                <a:gd name="connsiteY52" fmla="*/ 129932 h 195548"/>
                <a:gd name="connsiteX53" fmla="*/ 86101 w 504918"/>
                <a:gd name="connsiteY53" fmla="*/ 153935 h 19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04918" h="195548">
                  <a:moveTo>
                    <a:pt x="313269" y="199179"/>
                  </a:moveTo>
                  <a:lnTo>
                    <a:pt x="313269" y="55255"/>
                  </a:lnTo>
                  <a:lnTo>
                    <a:pt x="342606" y="55255"/>
                  </a:lnTo>
                  <a:lnTo>
                    <a:pt x="342606" y="175176"/>
                  </a:lnTo>
                  <a:lnTo>
                    <a:pt x="406900" y="175176"/>
                  </a:lnTo>
                  <a:lnTo>
                    <a:pt x="403663" y="199179"/>
                  </a:lnTo>
                  <a:close/>
                  <a:moveTo>
                    <a:pt x="203829" y="197940"/>
                  </a:moveTo>
                  <a:lnTo>
                    <a:pt x="268885" y="3631"/>
                  </a:lnTo>
                  <a:lnTo>
                    <a:pt x="296888" y="3631"/>
                  </a:lnTo>
                  <a:lnTo>
                    <a:pt x="232022" y="197940"/>
                  </a:lnTo>
                  <a:close/>
                  <a:moveTo>
                    <a:pt x="459478" y="194989"/>
                  </a:moveTo>
                  <a:lnTo>
                    <a:pt x="459478" y="162984"/>
                  </a:lnTo>
                  <a:lnTo>
                    <a:pt x="398328" y="162984"/>
                  </a:lnTo>
                  <a:lnTo>
                    <a:pt x="398328" y="137839"/>
                  </a:lnTo>
                  <a:lnTo>
                    <a:pt x="450618" y="55351"/>
                  </a:lnTo>
                  <a:lnTo>
                    <a:pt x="485672" y="55351"/>
                  </a:lnTo>
                  <a:lnTo>
                    <a:pt x="485672" y="139839"/>
                  </a:lnTo>
                  <a:lnTo>
                    <a:pt x="500625" y="139839"/>
                  </a:lnTo>
                  <a:lnTo>
                    <a:pt x="498057" y="162984"/>
                  </a:lnTo>
                  <a:lnTo>
                    <a:pt x="485672" y="162984"/>
                  </a:lnTo>
                  <a:lnTo>
                    <a:pt x="485672" y="194989"/>
                  </a:lnTo>
                  <a:close/>
                  <a:moveTo>
                    <a:pt x="424048" y="139839"/>
                  </a:moveTo>
                  <a:lnTo>
                    <a:pt x="459478" y="139839"/>
                  </a:lnTo>
                  <a:lnTo>
                    <a:pt x="459478" y="109550"/>
                  </a:lnTo>
                  <a:cubicBezTo>
                    <a:pt x="459478" y="93737"/>
                    <a:pt x="459385" y="86116"/>
                    <a:pt x="460050" y="76591"/>
                  </a:cubicBezTo>
                  <a:cubicBezTo>
                    <a:pt x="452716" y="91546"/>
                    <a:pt x="434047" y="122026"/>
                    <a:pt x="424048" y="139839"/>
                  </a:cubicBezTo>
                  <a:close/>
                  <a:moveTo>
                    <a:pt x="96672" y="115645"/>
                  </a:moveTo>
                  <a:lnTo>
                    <a:pt x="124485" y="115645"/>
                  </a:lnTo>
                  <a:cubicBezTo>
                    <a:pt x="125531" y="126884"/>
                    <a:pt x="135535" y="135076"/>
                    <a:pt x="146772" y="134027"/>
                  </a:cubicBezTo>
                  <a:cubicBezTo>
                    <a:pt x="146869" y="134027"/>
                    <a:pt x="146869" y="134027"/>
                    <a:pt x="146869" y="134027"/>
                  </a:cubicBezTo>
                  <a:cubicBezTo>
                    <a:pt x="157250" y="135267"/>
                    <a:pt x="166682" y="127742"/>
                    <a:pt x="167822" y="117359"/>
                  </a:cubicBezTo>
                  <a:cubicBezTo>
                    <a:pt x="168012" y="115835"/>
                    <a:pt x="168012" y="114312"/>
                    <a:pt x="167822" y="112787"/>
                  </a:cubicBezTo>
                  <a:cubicBezTo>
                    <a:pt x="167822" y="97737"/>
                    <a:pt x="159441" y="91260"/>
                    <a:pt x="143437" y="91260"/>
                  </a:cubicBezTo>
                  <a:lnTo>
                    <a:pt x="132773" y="91260"/>
                  </a:lnTo>
                  <a:lnTo>
                    <a:pt x="132773" y="68783"/>
                  </a:lnTo>
                  <a:lnTo>
                    <a:pt x="141344" y="68783"/>
                  </a:lnTo>
                  <a:cubicBezTo>
                    <a:pt x="155822" y="68783"/>
                    <a:pt x="162678" y="64780"/>
                    <a:pt x="162678" y="51732"/>
                  </a:cubicBezTo>
                  <a:cubicBezTo>
                    <a:pt x="163729" y="43063"/>
                    <a:pt x="157539" y="35254"/>
                    <a:pt x="148869" y="34206"/>
                  </a:cubicBezTo>
                  <a:cubicBezTo>
                    <a:pt x="147534" y="34015"/>
                    <a:pt x="146200" y="34015"/>
                    <a:pt x="144870" y="34206"/>
                  </a:cubicBezTo>
                  <a:cubicBezTo>
                    <a:pt x="132866" y="34206"/>
                    <a:pt x="126959" y="40682"/>
                    <a:pt x="125438" y="52779"/>
                  </a:cubicBezTo>
                  <a:lnTo>
                    <a:pt x="99337" y="52779"/>
                  </a:lnTo>
                  <a:cubicBezTo>
                    <a:pt x="101244" y="33064"/>
                    <a:pt x="113244" y="12584"/>
                    <a:pt x="145818" y="12584"/>
                  </a:cubicBezTo>
                  <a:cubicBezTo>
                    <a:pt x="178398" y="12584"/>
                    <a:pt x="191062" y="30683"/>
                    <a:pt x="191062" y="49733"/>
                  </a:cubicBezTo>
                  <a:cubicBezTo>
                    <a:pt x="191443" y="61925"/>
                    <a:pt x="184016" y="73068"/>
                    <a:pt x="172682" y="77545"/>
                  </a:cubicBezTo>
                  <a:lnTo>
                    <a:pt x="172682" y="78022"/>
                  </a:lnTo>
                  <a:cubicBezTo>
                    <a:pt x="187825" y="82498"/>
                    <a:pt x="197731" y="96881"/>
                    <a:pt x="196778" y="112596"/>
                  </a:cubicBezTo>
                  <a:cubicBezTo>
                    <a:pt x="196778" y="133267"/>
                    <a:pt x="183063" y="156031"/>
                    <a:pt x="145632" y="156031"/>
                  </a:cubicBezTo>
                  <a:cubicBezTo>
                    <a:pt x="112578" y="156031"/>
                    <a:pt x="98193" y="137171"/>
                    <a:pt x="96672" y="115549"/>
                  </a:cubicBezTo>
                  <a:close/>
                  <a:moveTo>
                    <a:pt x="-4293" y="153935"/>
                  </a:moveTo>
                  <a:lnTo>
                    <a:pt x="-4293" y="10107"/>
                  </a:lnTo>
                  <a:lnTo>
                    <a:pt x="25044" y="10107"/>
                  </a:lnTo>
                  <a:lnTo>
                    <a:pt x="25044" y="129932"/>
                  </a:lnTo>
                  <a:lnTo>
                    <a:pt x="89338" y="129932"/>
                  </a:lnTo>
                  <a:lnTo>
                    <a:pt x="86101" y="153935"/>
                  </a:lnTo>
                  <a:close/>
                </a:path>
              </a:pathLst>
            </a:custGeom>
            <a:solidFill>
              <a:srgbClr val="EA59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E0964EE-7AC5-16DD-D7F8-461EE98A32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803" y="2554992"/>
            <a:ext cx="781050" cy="596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4431F-4EFF-37CF-BF92-88F2FAE3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698" y="2491934"/>
            <a:ext cx="533368" cy="6542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E60719-3588-4126-E6B5-8E9698448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7607" y="2468262"/>
            <a:ext cx="478542" cy="6836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033A2B-7DD2-929F-BB93-067569207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34" y="2443840"/>
            <a:ext cx="549354" cy="7324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162E20-05CE-5612-B2B9-3467C3CC81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0470" y="2421630"/>
            <a:ext cx="540608" cy="76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634B3B-7C06-0664-FD9A-231B7538EF6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0461" y="2421630"/>
            <a:ext cx="489857" cy="7619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8B827-4F64-F8F5-DB22-E8E458527C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274878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Centered Image Slid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CENTERED IMAGE SLIDE WITH NOTES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9"/>
            <a:ext cx="7895034" cy="37941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35C3098-FB10-D06B-7374-6EA18EC25F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859" y="5655291"/>
            <a:ext cx="7895034" cy="5465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*Any notes about the visual go here.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F87992C-7FCB-DC2D-7720-339E21316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60488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Center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/>
            </a:lvl1pPr>
          </a:lstStyle>
          <a:p>
            <a:r>
              <a:rPr lang="en-US"/>
              <a:t>CENTERED IMAGE SLIDE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8"/>
            <a:ext cx="7895034" cy="41211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D603DF-4A38-71EF-8DB1-BA9DC741C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341505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Section Slide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30064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1"/>
            <a:ext cx="7594310" cy="758825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FOUR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46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2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372D82-9704-CD27-928F-6C34E594C02F}"/>
              </a:ext>
            </a:extLst>
          </p:cNvPr>
          <p:cNvCxnSpPr/>
          <p:nvPr/>
        </p:nvCxnSpPr>
        <p:spPr>
          <a:xfrm>
            <a:off x="62993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E0AED4-82F8-CC7A-1953-8EA8A08CD3B7}"/>
              </a:ext>
            </a:extLst>
          </p:cNvPr>
          <p:cNvSpPr/>
          <p:nvPr/>
        </p:nvSpPr>
        <p:spPr>
          <a:xfrm>
            <a:off x="2331399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C284ECE5-5240-B6A6-52EA-866BEF29FE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139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D3AC390-39D5-FB6C-B0BE-AC67B7B632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548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A83E4-F653-7FF9-3179-20737C21B10F}"/>
              </a:ext>
            </a:extLst>
          </p:cNvPr>
          <p:cNvCxnSpPr/>
          <p:nvPr/>
        </p:nvCxnSpPr>
        <p:spPr>
          <a:xfrm>
            <a:off x="2660691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ACD27-45F1-34FB-E2F7-C438443791AD}"/>
              </a:ext>
            </a:extLst>
          </p:cNvPr>
          <p:cNvSpPr/>
          <p:nvPr/>
        </p:nvSpPr>
        <p:spPr>
          <a:xfrm>
            <a:off x="433550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104CC0-F0A3-C33F-AD74-5A11C054A2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5505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CC54FD-590D-F4F7-258C-D2FDEA2111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58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C3BEC7-2903-52E7-A02F-37F13D34D436}"/>
              </a:ext>
            </a:extLst>
          </p:cNvPr>
          <p:cNvCxnSpPr/>
          <p:nvPr/>
        </p:nvCxnSpPr>
        <p:spPr>
          <a:xfrm>
            <a:off x="466479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15D64-162F-6D6C-F70C-E6FD68A03B0A}"/>
              </a:ext>
            </a:extLst>
          </p:cNvPr>
          <p:cNvSpPr/>
          <p:nvPr/>
        </p:nvSpPr>
        <p:spPr>
          <a:xfrm>
            <a:off x="6338454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4FFD2E2-9698-576B-2F3E-73AB9D23DB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6625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9C46BFB-8C9B-C368-4D8D-CDD47F424B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034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774A8-C866-EBD6-8209-4A864D5FF17E}"/>
              </a:ext>
            </a:extLst>
          </p:cNvPr>
          <p:cNvCxnSpPr/>
          <p:nvPr/>
        </p:nvCxnSpPr>
        <p:spPr>
          <a:xfrm>
            <a:off x="6695550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3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left align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AEA-7A23-E27A-537B-C4B83D773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342901"/>
            <a:ext cx="8261747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 SECTION SLIDE WITH SUB-HEADER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4597-62C4-0550-649C-4706FA0E7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56393C-ED3E-2203-E986-B0F2F6676150}"/>
              </a:ext>
            </a:extLst>
          </p:cNvPr>
          <p:cNvSpPr/>
          <p:nvPr/>
        </p:nvSpPr>
        <p:spPr>
          <a:xfrm>
            <a:off x="606811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56772C-F8D6-C836-5E9C-9FD5826DD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3768" y="2613699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01E8ED-648B-592F-C15C-A7A24B4C733C}"/>
              </a:ext>
            </a:extLst>
          </p:cNvPr>
          <p:cNvCxnSpPr>
            <a:cxnSpLocks/>
          </p:cNvCxnSpPr>
          <p:nvPr/>
        </p:nvCxnSpPr>
        <p:spPr>
          <a:xfrm>
            <a:off x="1022760" y="3106882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1426040-08C8-319C-FDD3-4F03AF0DE4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689" y="3363000"/>
            <a:ext cx="182263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2DB05-0F40-27C9-F74A-89ECBF6E9782}"/>
              </a:ext>
            </a:extLst>
          </p:cNvPr>
          <p:cNvSpPr/>
          <p:nvPr/>
        </p:nvSpPr>
        <p:spPr>
          <a:xfrm>
            <a:off x="3119134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6CAF23D-7031-4FAB-A484-77C1599FB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9529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5ECF6F-9A7C-F9FF-E887-A3319E8C2B72}"/>
              </a:ext>
            </a:extLst>
          </p:cNvPr>
          <p:cNvCxnSpPr>
            <a:cxnSpLocks/>
          </p:cNvCxnSpPr>
          <p:nvPr/>
        </p:nvCxnSpPr>
        <p:spPr>
          <a:xfrm>
            <a:off x="3478521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C60538E-0727-9A11-A464-7A188AA6DC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8450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FB20D7-2D55-27D5-8A8B-0ABCD537E25B}"/>
              </a:ext>
            </a:extLst>
          </p:cNvPr>
          <p:cNvSpPr/>
          <p:nvPr/>
        </p:nvSpPr>
        <p:spPr>
          <a:xfrm>
            <a:off x="5610239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5390B43-ABF9-1F77-865B-C5770891B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95886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30FFC-3C98-B877-970E-5366ED63D175}"/>
              </a:ext>
            </a:extLst>
          </p:cNvPr>
          <p:cNvCxnSpPr>
            <a:cxnSpLocks/>
          </p:cNvCxnSpPr>
          <p:nvPr/>
        </p:nvCxnSpPr>
        <p:spPr>
          <a:xfrm>
            <a:off x="5962252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7700CFF-1784-907C-0D72-D0B873D3DD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9556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7A83FDF-A13D-CA9A-DD77-E05C64392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20" y="1102987"/>
            <a:ext cx="7594310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423296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Numeral Head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19" y="2841399"/>
            <a:ext cx="2649777" cy="1606581"/>
          </a:xfrm>
        </p:spPr>
        <p:txBody>
          <a:bodyPr anchor="t">
            <a:noAutofit/>
          </a:bodyPr>
          <a:lstStyle>
            <a:lvl1pPr algn="l">
              <a:defRPr sz="2700" b="1"/>
            </a:lvl1pPr>
          </a:lstStyle>
          <a:p>
            <a:r>
              <a:rPr lang="en-US"/>
              <a:t>NUMERAL HEADERS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A0996-A400-C448-0F45-A623317F09DE}"/>
              </a:ext>
            </a:extLst>
          </p:cNvPr>
          <p:cNvSpPr/>
          <p:nvPr/>
        </p:nvSpPr>
        <p:spPr>
          <a:xfrm>
            <a:off x="3221266" y="76094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5E93D46-24B9-DF29-FDE6-47A90AF74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920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EA6C1B-20D4-B168-0B82-EA89AD2EC6A0}"/>
              </a:ext>
            </a:extLst>
          </p:cNvPr>
          <p:cNvSpPr txBox="1">
            <a:spLocks/>
          </p:cNvSpPr>
          <p:nvPr/>
        </p:nvSpPr>
        <p:spPr>
          <a:xfrm>
            <a:off x="3378029" y="102812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EA590C"/>
                </a:solidFill>
              </a:rPr>
              <a:t>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4EE7CA-B1EA-2C45-02C2-4AB5521E05ED}"/>
              </a:ext>
            </a:extLst>
          </p:cNvPr>
          <p:cNvSpPr txBox="1">
            <a:spLocks/>
          </p:cNvSpPr>
          <p:nvPr/>
        </p:nvSpPr>
        <p:spPr>
          <a:xfrm>
            <a:off x="5138590" y="101447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CD64E3-C069-DAEB-5BE0-7E05488AB535}"/>
              </a:ext>
            </a:extLst>
          </p:cNvPr>
          <p:cNvSpPr txBox="1">
            <a:spLocks/>
          </p:cNvSpPr>
          <p:nvPr/>
        </p:nvSpPr>
        <p:spPr>
          <a:xfrm>
            <a:off x="6766086" y="1000830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1799A90-8AA7-7E62-9C4E-60BECECCC48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342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D5575DF-7CF7-5EE1-C9E6-8F9B5FD9CD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31607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700B0-4173-87C7-88BA-3457A5AE0536}"/>
              </a:ext>
            </a:extLst>
          </p:cNvPr>
          <p:cNvSpPr/>
          <p:nvPr/>
        </p:nvSpPr>
        <p:spPr>
          <a:xfrm>
            <a:off x="3221266" y="2521505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EEEF245-69D9-0691-ED7D-455E8D811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20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E1AFBD-87DD-23A3-799A-EA259EBF21C3}"/>
              </a:ext>
            </a:extLst>
          </p:cNvPr>
          <p:cNvSpPr txBox="1">
            <a:spLocks/>
          </p:cNvSpPr>
          <p:nvPr/>
        </p:nvSpPr>
        <p:spPr>
          <a:xfrm>
            <a:off x="3378029" y="278868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9AACBA-4F31-3409-3378-87DC9E7214F4}"/>
              </a:ext>
            </a:extLst>
          </p:cNvPr>
          <p:cNvSpPr txBox="1">
            <a:spLocks/>
          </p:cNvSpPr>
          <p:nvPr/>
        </p:nvSpPr>
        <p:spPr>
          <a:xfrm>
            <a:off x="5138590" y="2775039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EB4061-7E26-B4ED-922B-3C3F6CE75357}"/>
              </a:ext>
            </a:extLst>
          </p:cNvPr>
          <p:cNvSpPr txBox="1">
            <a:spLocks/>
          </p:cNvSpPr>
          <p:nvPr/>
        </p:nvSpPr>
        <p:spPr>
          <a:xfrm>
            <a:off x="6766086" y="2761392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26D2E53-ECEA-F633-4630-CB75C61406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9342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55E6E6B-C195-EADC-48E0-6AA61D615F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31607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169E1-1123-8974-0E32-5EF2098238B3}"/>
              </a:ext>
            </a:extLst>
          </p:cNvPr>
          <p:cNvSpPr/>
          <p:nvPr/>
        </p:nvSpPr>
        <p:spPr>
          <a:xfrm>
            <a:off x="3221266" y="430773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1" eaLnBrk="1" latinLnBrk="0" hangingPunct="1"/>
            <a:endParaRPr lang="en-US" sz="135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DD0E1CD-2724-EB05-63E4-FC1C30DC6C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29209" y="500710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E4DD57-EFF6-C3C9-B4FC-04061A2E167C}"/>
              </a:ext>
            </a:extLst>
          </p:cNvPr>
          <p:cNvSpPr txBox="1">
            <a:spLocks/>
          </p:cNvSpPr>
          <p:nvPr/>
        </p:nvSpPr>
        <p:spPr>
          <a:xfrm>
            <a:off x="3378029" y="457491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7DB0614-8783-8D2F-5A59-D0D507616350}"/>
              </a:ext>
            </a:extLst>
          </p:cNvPr>
          <p:cNvSpPr txBox="1">
            <a:spLocks/>
          </p:cNvSpPr>
          <p:nvPr/>
        </p:nvSpPr>
        <p:spPr>
          <a:xfrm>
            <a:off x="5138590" y="456126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DA8D2C5-291D-AB61-0671-266F159E44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3428" y="5007100"/>
            <a:ext cx="3111929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C05771-4DC5-C66C-6DD2-9D1F7B6FC1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018" y="1888556"/>
            <a:ext cx="2649777" cy="91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50" b="1" spc="450">
                <a:solidFill>
                  <a:schemeClr val="accent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 HEADER HERE:</a:t>
            </a:r>
          </a:p>
        </p:txBody>
      </p:sp>
    </p:spTree>
    <p:extLst>
      <p:ext uri="{BB962C8B-B14F-4D97-AF65-F5344CB8AC3E}">
        <p14:creationId xmlns:p14="http://schemas.microsoft.com/office/powerpoint/2010/main" val="100709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Left Text with a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LEFT TEXT WITH A PHOTO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424988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259608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Bullet Points with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BULLET POINTS WITH TWO PHOTOS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668568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Header and Info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85717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HEADER AND INFOGRAPHIC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0206" y="1842868"/>
            <a:ext cx="7185074" cy="3826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493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10330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081C92-B698-4AFE-4ED3-9B6942C284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608181"/>
            <a:ext cx="6858000" cy="113998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06385B-75C8-301C-C51C-5B84C426B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28" y="2092413"/>
            <a:ext cx="797602" cy="10634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36112E-04F3-070B-61FC-95A33F4E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33471" y="3113288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3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. Lead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170" y="429354"/>
            <a:ext cx="8013305" cy="886477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LEADERSHIP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2013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82013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DF042F3-1D15-E9A9-B773-588F6B9391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2013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209A79-A04E-DBE7-1377-F844703442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9805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5B887F62-99DD-2681-7193-A5CFC44F89C7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99805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FBA2433-5C29-1490-5A1B-6E9B7DFCF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9805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A0A8D3F-ECD6-7294-6E1D-DD1918AA70E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4087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B4F41284-4DC0-7A74-5A5F-BDA7C7C831C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4087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9484492-ACB8-85D1-414C-061B18ED05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4087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2BF40F1-468B-04E6-D774-1CF00F83D0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65977" y="4357256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Picture Placeholder 27">
            <a:extLst>
              <a:ext uri="{FF2B5EF4-FFF2-40B4-BE49-F238E27FC236}">
                <a16:creationId xmlns:a16="http://schemas.microsoft.com/office/drawing/2014/main" id="{A21E5E3D-D83E-8CE4-E736-11713B52366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165977" y="2135925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BC2D6EE-EE3E-15A1-F08C-CDC6570913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65977" y="4783529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8F24900-D584-30BC-0AD6-9E3FC03523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74994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2272D5B1-4862-D6A2-BBBE-62CCC8457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74994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A7576EC-AE0B-C9A7-E92D-05D2D571BD6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4994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37679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6411-4766-4254-A621-BEC3092ED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8F81-D850-3611-9F3D-BE8967D77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12317-F739-73E9-84D5-9FCF91B9F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61468-7DB4-09DB-8DC9-50DE3B6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5040-0E74-0167-21B7-4FA08CB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47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87B6-3542-7B77-1916-FB843A91D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1C89E-6616-2D9A-4460-BCED7FAE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B6B1A-AD4F-53D4-CA5A-5A815BCE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A785-926C-91C9-AB96-2040708E2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3989D-769E-A239-2CA3-76E7DE95E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60D6A-6B7F-C305-37F1-AFE87197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420F-FD30-C3F4-C125-FE31CE61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676-DA82-C919-01D6-2BD076153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7D0B-3884-CD6D-63F5-FF39C024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70080-926D-48F8-C70F-6E9EB1B5C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204A-1959-A82E-C61C-879222E1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B287-E974-A52D-C0FB-5301B392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7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1539-7FAF-4D63-87D1-7158C765D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F2160-B840-0D10-D12B-D4B752C82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5DEA3-A466-0048-CEC2-A7CEBFDB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45379-932A-DA27-1DD3-038F4EC0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8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648C-37C7-F385-9AA5-06B4BAA6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07A8D-203E-8EDB-06A4-12CD3989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DA37-A72D-7A57-CA39-10B7A1CA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6623-29BB-EC6A-B39E-1BBCAA4E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B1A2-0470-5C4F-B76C-F2A7EF4C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-3932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BF10B-6B71-8897-4F9D-E8FE8F21CC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738462"/>
            <a:ext cx="6858000" cy="1775129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Full Autonomy.</a:t>
            </a:r>
            <a:br>
              <a:rPr lang="en-US"/>
            </a:br>
            <a:r>
              <a:rPr lang="en-US"/>
              <a:t>Are you coming?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A482812-0459-2C60-02A2-3CA2BE7E1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68" y="2173312"/>
            <a:ext cx="6858000" cy="549275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rgbClr val="EA590C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NEXT STOP: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3BA769-6926-98EF-6C80-D37DD73E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98" y="1881080"/>
            <a:ext cx="797602" cy="10634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B4C4BF-FEB8-268A-7B0F-918FB1E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427918" y="3812472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9B6-7048-ADC4-5EB4-C80E7E18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66825"/>
            <a:ext cx="8037298" cy="4984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BLANK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5D6A73A-2CE4-0394-E0D1-07DDBE29CB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7362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322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4452559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1574165"/>
            <a:ext cx="3897110" cy="445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41711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Thre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515721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0"/>
            <a:ext cx="7594310" cy="77949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THREE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722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840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1358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2F8098-AFC0-3087-D6F2-AF22897B62B4}"/>
              </a:ext>
            </a:extLst>
          </p:cNvPr>
          <p:cNvSpPr/>
          <p:nvPr/>
        </p:nvSpPr>
        <p:spPr>
          <a:xfrm>
            <a:off x="3133363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7C5ACEE1-2330-0316-1185-4BFDB9C47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33363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E10D30C8-BC7A-2D11-5AB1-4873066F36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482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1" name="Picture Placeholder 27">
            <a:extLst>
              <a:ext uri="{FF2B5EF4-FFF2-40B4-BE49-F238E27FC236}">
                <a16:creationId xmlns:a16="http://schemas.microsoft.com/office/drawing/2014/main" id="{89B8298F-E454-CE89-4020-A65DC95544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99000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2A1817-041F-E736-377A-BDC6C8266B65}"/>
              </a:ext>
            </a:extLst>
          </p:cNvPr>
          <p:cNvSpPr/>
          <p:nvPr/>
        </p:nvSpPr>
        <p:spPr>
          <a:xfrm>
            <a:off x="5751005" y="2006386"/>
            <a:ext cx="2359025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C79DAFD1-E0CA-8E6A-D89F-5831A0979D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51005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BE37AD4-CCF9-1315-C407-159F050C83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72123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5" name="Picture Placeholder 27">
            <a:extLst>
              <a:ext uri="{FF2B5EF4-FFF2-40B4-BE49-F238E27FC236}">
                <a16:creationId xmlns:a16="http://schemas.microsoft.com/office/drawing/2014/main" id="{DB78A0DC-89AB-E624-258F-5840367F52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516642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324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tab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B3D0E-7C25-C717-1278-25A28B18CB54}"/>
              </a:ext>
            </a:extLst>
          </p:cNvPr>
          <p:cNvSpPr/>
          <p:nvPr/>
        </p:nvSpPr>
        <p:spPr>
          <a:xfrm>
            <a:off x="2110695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13FFB-3401-5FB5-776D-5D7E81AB0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27" y="415637"/>
            <a:ext cx="7962518" cy="169811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TWO TABLES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9991-F659-1943-4BCF-76B915B32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16ABC9-45B1-9545-B1C0-48FDB1F860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728" y="2422525"/>
            <a:ext cx="1700213" cy="369527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9B9497-83AF-07AB-90FA-E33EB8BA5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0694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MiniMap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879D58F-9F88-03CB-848C-FE00DE790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0694" y="2969204"/>
            <a:ext cx="3000377" cy="365125"/>
          </a:xfrm>
          <a:solidFill>
            <a:srgbClr val="6253A3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UPPERCASE SUB HEADER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1094FB-B2C9-9354-919B-54A8CAC770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92036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22091B6-FBE2-BE4F-4F1B-204C97631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8789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21012F0-21A4-EE05-9002-B49B39E1CA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92036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F47130B-097F-6A0C-2B0A-3290ECF29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8790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CB9E516-F250-1AF0-5F7C-0F17F7F3F3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92037" y="5256365"/>
            <a:ext cx="2821618" cy="768183"/>
          </a:xfrm>
        </p:spPr>
        <p:txBody>
          <a:bodyPr>
            <a:noAutofit/>
          </a:bodyPr>
          <a:lstStyle>
            <a:lvl1pPr marL="0" indent="0" algn="l" rtl="0">
              <a:buNone/>
              <a:defRPr sz="105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1E1F8-7C56-D530-0980-A8D85621D9C3}"/>
              </a:ext>
            </a:extLst>
          </p:cNvPr>
          <p:cNvCxnSpPr>
            <a:cxnSpLocks/>
          </p:cNvCxnSpPr>
          <p:nvPr/>
        </p:nvCxnSpPr>
        <p:spPr>
          <a:xfrm>
            <a:off x="3457616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D7A6D-D1CA-185C-75B9-90BCBE7A9EB0}"/>
              </a:ext>
            </a:extLst>
          </p:cNvPr>
          <p:cNvSpPr/>
          <p:nvPr/>
        </p:nvSpPr>
        <p:spPr>
          <a:xfrm>
            <a:off x="5302248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AC04F0B-B2E0-5713-6B2C-590AB70503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2248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SpaceNet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1C2D1A5-97FF-1D41-0903-E0F9F9E631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3590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2DA3739F-1396-FAC6-2BD8-6C6CAA780E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0343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E0E7F7F4-BFBD-DA65-E298-20EAB9FB5E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3590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4FBD45F7-62D1-3AAA-1604-1BB1B2BAD0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344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7DAB49A-2AC2-1B23-F1AF-0A8EBEED25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3590" y="5256365"/>
            <a:ext cx="2821618" cy="768183"/>
          </a:xfrm>
        </p:spPr>
        <p:txBody>
          <a:bodyPr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217B10-ED76-72E2-6D71-0A0BDB6CEB66}"/>
              </a:ext>
            </a:extLst>
          </p:cNvPr>
          <p:cNvCxnSpPr>
            <a:cxnSpLocks/>
          </p:cNvCxnSpPr>
          <p:nvPr/>
        </p:nvCxnSpPr>
        <p:spPr>
          <a:xfrm>
            <a:off x="6649170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960C881-5364-C14E-A064-8A3278ACB1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02247" y="2969204"/>
            <a:ext cx="3000377" cy="365125"/>
          </a:xfrm>
          <a:solidFill>
            <a:srgbClr val="EA590C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58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UPPERCASE SUB HEADER HERE</a:t>
            </a:r>
          </a:p>
        </p:txBody>
      </p:sp>
    </p:spTree>
    <p:extLst>
      <p:ext uri="{BB962C8B-B14F-4D97-AF65-F5344CB8AC3E}">
        <p14:creationId xmlns:p14="http://schemas.microsoft.com/office/powerpoint/2010/main" val="234404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A06C1-6EAF-AF2F-57F6-1BD0CA8B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" y="342899"/>
            <a:ext cx="8014437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4F913-6CFB-3BBB-2E36-21F8FB5D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5" y="1266825"/>
            <a:ext cx="80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Headers (Poppins, 22)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Text (Monserrat, 14)</a:t>
            </a:r>
          </a:p>
          <a:p>
            <a:pPr lvl="4"/>
            <a:r>
              <a:rPr lang="en-US" err="1"/>
              <a:t>Subheaders</a:t>
            </a:r>
            <a:endParaRPr lang="en-US"/>
          </a:p>
          <a:p>
            <a:pPr lvl="4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6B2D37-A702-3752-C0FA-E9A0C04C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314058" y="6356349"/>
            <a:ext cx="1070940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C0B-7926-E341-635D-9E2B5C0E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99663" y="6356350"/>
            <a:ext cx="5948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rgbClr val="EA590C"/>
                </a:solidFill>
                <a:latin typeface="Nasalization Rg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74C9E-C9A6-0E72-7F87-300AA693C37B}"/>
              </a:ext>
            </a:extLst>
          </p:cNvPr>
          <p:cNvSpPr txBox="1"/>
          <p:nvPr/>
        </p:nvSpPr>
        <p:spPr>
          <a:xfrm>
            <a:off x="3300142" y="6531678"/>
            <a:ext cx="195136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rgbClr val="EA590C"/>
                </a:solidFill>
                <a:latin typeface="Nasalization Rg" panose="020B0604020202020204" pitchFamily="34" charset="0"/>
              </a:rPr>
              <a:t>© 2023 Imagry, All Rights Reserved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640604-198D-7D47-71FA-DC643DA16E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27479" y="185246"/>
            <a:ext cx="797602" cy="106346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950777-B7A0-3D5A-205A-FD77D3BB2180}"/>
              </a:ext>
            </a:extLst>
          </p:cNvPr>
          <p:cNvSpPr/>
          <p:nvPr/>
        </p:nvSpPr>
        <p:spPr>
          <a:xfrm>
            <a:off x="8576155" y="0"/>
            <a:ext cx="117075" cy="6858000"/>
          </a:xfrm>
          <a:custGeom>
            <a:avLst/>
            <a:gdLst>
              <a:gd name="connsiteX0" fmla="*/ 0 w 156100"/>
              <a:gd name="connsiteY0" fmla="*/ 0 h 6858000"/>
              <a:gd name="connsiteX1" fmla="*/ 156100 w 156100"/>
              <a:gd name="connsiteY1" fmla="*/ 0 h 6858000"/>
              <a:gd name="connsiteX2" fmla="*/ 156100 w 156100"/>
              <a:gd name="connsiteY2" fmla="*/ 6858000 h 6858000"/>
              <a:gd name="connsiteX3" fmla="*/ 0 w 156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00" h="6858000">
                <a:moveTo>
                  <a:pt x="0" y="0"/>
                </a:moveTo>
                <a:lnTo>
                  <a:pt x="156100" y="0"/>
                </a:lnTo>
                <a:lnTo>
                  <a:pt x="156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590C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0C1788-28AD-B871-846F-BD349E88545F}"/>
              </a:ext>
            </a:extLst>
          </p:cNvPr>
          <p:cNvSpPr/>
          <p:nvPr/>
        </p:nvSpPr>
        <p:spPr>
          <a:xfrm>
            <a:off x="8693230" y="0"/>
            <a:ext cx="58538" cy="6858000"/>
          </a:xfrm>
          <a:custGeom>
            <a:avLst/>
            <a:gdLst>
              <a:gd name="connsiteX0" fmla="*/ 0 w 78050"/>
              <a:gd name="connsiteY0" fmla="*/ 0 h 6858000"/>
              <a:gd name="connsiteX1" fmla="*/ 78050 w 78050"/>
              <a:gd name="connsiteY1" fmla="*/ 0 h 6858000"/>
              <a:gd name="connsiteX2" fmla="*/ 78050 w 78050"/>
              <a:gd name="connsiteY2" fmla="*/ 6858000 h 6858000"/>
              <a:gd name="connsiteX3" fmla="*/ 0 w 78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50" h="6858000">
                <a:moveTo>
                  <a:pt x="0" y="0"/>
                </a:moveTo>
                <a:lnTo>
                  <a:pt x="78050" y="0"/>
                </a:lnTo>
                <a:lnTo>
                  <a:pt x="780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0E2A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E185B8-8DD9-40DE-EE01-645B5AA69C36}"/>
              </a:ext>
            </a:extLst>
          </p:cNvPr>
          <p:cNvSpPr/>
          <p:nvPr/>
        </p:nvSpPr>
        <p:spPr>
          <a:xfrm>
            <a:off x="8751767" y="0"/>
            <a:ext cx="400007" cy="6858000"/>
          </a:xfrm>
          <a:custGeom>
            <a:avLst/>
            <a:gdLst>
              <a:gd name="connsiteX0" fmla="*/ 0 w 533342"/>
              <a:gd name="connsiteY0" fmla="*/ 0 h 6858000"/>
              <a:gd name="connsiteX1" fmla="*/ 533343 w 533342"/>
              <a:gd name="connsiteY1" fmla="*/ 0 h 6858000"/>
              <a:gd name="connsiteX2" fmla="*/ 533343 w 533342"/>
              <a:gd name="connsiteY2" fmla="*/ 6858000 h 6858000"/>
              <a:gd name="connsiteX3" fmla="*/ 0 w 5333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42" h="6858000">
                <a:moveTo>
                  <a:pt x="0" y="0"/>
                </a:moveTo>
                <a:lnTo>
                  <a:pt x="533343" y="0"/>
                </a:lnTo>
                <a:lnTo>
                  <a:pt x="5333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835E5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24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ln>
            <a:solidFill>
              <a:schemeClr val="bg1"/>
            </a:solidFill>
          </a:ln>
          <a:solidFill>
            <a:sysClr val="windowText" lastClr="000000"/>
          </a:solidFill>
          <a:latin typeface="Nasalization Rg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05826"/>
        </a:buClr>
        <a:buFont typeface="Arial" panose="020B0604020202020204" pitchFamily="34" charset="0"/>
        <a:buChar char="•"/>
        <a:defRPr sz="2100" kern="120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None/>
        <a:defRPr sz="1650" kern="1200">
          <a:solidFill>
            <a:sysClr val="windowText" lastClr="00000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500" b="1" kern="1200">
          <a:solidFill>
            <a:sysClr val="windowText" lastClr="000000"/>
          </a:solidFill>
          <a:latin typeface="Montserrat Light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050" kern="1200">
          <a:solidFill>
            <a:sysClr val="windowText" lastClr="000000"/>
          </a:solidFill>
          <a:latin typeface="Montserrat Ligh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200" i="0" kern="1200">
          <a:solidFill>
            <a:srgbClr val="EA590C"/>
          </a:solidFill>
          <a:latin typeface="Nasalization Rg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">
          <p15:clr>
            <a:srgbClr val="F26B43"/>
          </p15:clr>
        </p15:guide>
        <p15:guide id="2" orient="horz" pos="4248">
          <p15:clr>
            <a:srgbClr val="F26B43"/>
          </p15:clr>
        </p15:guide>
        <p15:guide id="3" orient="horz" pos="96">
          <p15:clr>
            <a:srgbClr val="F26B43"/>
          </p15:clr>
        </p15:guide>
        <p15:guide id="4" pos="216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7560">
          <p15:clr>
            <a:srgbClr val="F26B43"/>
          </p15:clr>
        </p15:guide>
        <p15:guide id="7" pos="7440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696">
          <p15:clr>
            <a:srgbClr val="F26B43"/>
          </p15:clr>
        </p15:guide>
        <p15:guide id="10" orient="horz" pos="7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hyperlink" Target="https://github.com/imagry/aidriver_new/tree/dev/modules/planner/common/curve" TargetMode="Externa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8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3FD1B96-CEE3-0976-6B96-8ACA2633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760" y="2812845"/>
            <a:ext cx="6772480" cy="61615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For Path Planning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7FAEA9-2C04-5D58-8BF2-53D205318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914" y="2063435"/>
            <a:ext cx="7275442" cy="1168841"/>
          </a:xfrm>
        </p:spPr>
        <p:txBody>
          <a:bodyPr/>
          <a:lstStyle/>
          <a:p>
            <a:r>
              <a:rPr lang="en-US" sz="3600" dirty="0"/>
              <a:t>Curve Fitting With B Splines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ECE-9218-71AE-466E-E502A5ED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64009"/>
            <a:ext cx="7443216" cy="713231"/>
          </a:xfrm>
        </p:spPr>
        <p:txBody>
          <a:bodyPr>
            <a:normAutofit fontScale="90000"/>
          </a:bodyPr>
          <a:lstStyle/>
          <a:p>
            <a:r>
              <a:rPr lang="en-US" dirty="0"/>
              <a:t>2. B-Splines – general overview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1BDB5-E7D0-B652-F64E-B254F920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777240"/>
            <a:ext cx="7296912" cy="1435608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Now that we understand B-spline terminology a little better, let’s quickly talk about them in a more general lens</a:t>
            </a: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73C4-55AD-CFE3-D9FF-8AEBC5D5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212848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basis functions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75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8A0D-5E40-2E72-E99C-56B621C9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6835"/>
            <a:ext cx="6858000" cy="788733"/>
          </a:xfrm>
        </p:spPr>
        <p:txBody>
          <a:bodyPr/>
          <a:lstStyle/>
          <a:p>
            <a:r>
              <a:rPr lang="en-US" dirty="0"/>
              <a:t>Fourier Series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Choose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Not a spline – basis functions do not have finite support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If we limit to use only low-frequency basis functions, we implement a low-pass-filter that can reduce noise / improve generalizability: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Similar way of thinking (denoising) applies to standard B-Splines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  <a:blipFill>
                <a:blip r:embed="rId2"/>
                <a:stretch>
                  <a:fillRect l="-576" r="-1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34F43-21E2-E8A6-EA31-9C1C73E8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9"/>
          <a:stretch/>
        </p:blipFill>
        <p:spPr>
          <a:xfrm>
            <a:off x="1348297" y="1531313"/>
            <a:ext cx="6211167" cy="18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9221D-4AB0-342F-96DE-DC0D89CA2BB8}"/>
              </a:ext>
            </a:extLst>
          </p:cNvPr>
          <p:cNvSpPr txBox="1"/>
          <p:nvPr/>
        </p:nvSpPr>
        <p:spPr>
          <a:xfrm>
            <a:off x="1348297" y="173736"/>
            <a:ext cx="6447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Hierarchical B-Spline Basis</a:t>
            </a:r>
            <a:endParaRPr lang="en-IL" sz="4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18806-53EB-B696-6EC3-CBB7E2E58F91}"/>
              </a:ext>
            </a:extLst>
          </p:cNvPr>
          <p:cNvSpPr txBox="1"/>
          <p:nvPr/>
        </p:nvSpPr>
        <p:spPr>
          <a:xfrm>
            <a:off x="350790" y="831659"/>
            <a:ext cx="8442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support is refined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Basis functions of higher degree nested in lower degree basis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EB062-2DD6-9DE8-88E0-3F5D3DFDB5BC}"/>
              </a:ext>
            </a:extLst>
          </p:cNvPr>
          <p:cNvSpPr txBox="1"/>
          <p:nvPr/>
        </p:nvSpPr>
        <p:spPr>
          <a:xfrm>
            <a:off x="0" y="3355988"/>
            <a:ext cx="8442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predominantly in computer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Draw object shape with low degree, then draw details with high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Controlled refinement of approximation</a:t>
            </a:r>
            <a:endParaRPr lang="en-IL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E9E4F-355F-E1E5-C4F1-158D8F77F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"/>
          <a:stretch/>
        </p:blipFill>
        <p:spPr bwMode="auto">
          <a:xfrm>
            <a:off x="300615" y="4458128"/>
            <a:ext cx="2329906" cy="179636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CABE9-2AB4-9D80-D9E9-4CCC3D46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4371651"/>
            <a:ext cx="5038344" cy="21339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0F02F0-729F-8BC9-17D6-F0D2CD917EE4}"/>
              </a:ext>
            </a:extLst>
          </p:cNvPr>
          <p:cNvCxnSpPr>
            <a:cxnSpLocks/>
          </p:cNvCxnSpPr>
          <p:nvPr/>
        </p:nvCxnSpPr>
        <p:spPr>
          <a:xfrm>
            <a:off x="5618988" y="4371651"/>
            <a:ext cx="0" cy="2133947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2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ba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  <a:blipFill>
                <a:blip r:embed="rId2"/>
                <a:stretch>
                  <a:fillRect t="-2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7F62-E523-D231-A6DA-54BAF101D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486"/>
            <a:ext cx="6858000" cy="722311"/>
          </a:xfrm>
        </p:spPr>
        <p:txBody>
          <a:bodyPr>
            <a:normAutofit/>
          </a:bodyPr>
          <a:lstStyle/>
          <a:p>
            <a:r>
              <a:rPr lang="en-US" dirty="0"/>
              <a:t>Clamped B-Spline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Impose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spline starts and ends with the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  <a:blipFill>
                <a:blip r:embed="rId2"/>
                <a:stretch>
                  <a:fillRect l="-990" t="-2333" r="-17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/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/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72F3B8-C8B8-3829-C1B8-313DB709041D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-4620983" y="3887944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/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217E2-C856-086A-ACD9-B03A779B8282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-3820061" y="3887944"/>
            <a:ext cx="406524" cy="420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/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D6D32B-CD0C-1A14-9215-678200464DD2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-5512742" y="4716217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/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636C52-B8C6-4F79-CCFA-9763BF616A62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-4620983" y="4716217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FDC7C-F65A-90CE-C0A2-72CC515834E3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-3838351" y="4716217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/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13E03-88BF-B32E-D383-FD01B92EBFD0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-3006193" y="4716217"/>
            <a:ext cx="417409" cy="4608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/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46BD9-A969-430E-0BAC-56A0BDCEF80B}"/>
              </a:ext>
            </a:extLst>
          </p:cNvPr>
          <p:cNvCxnSpPr>
            <a:cxnSpLocks/>
            <a:stCxn id="18" idx="3"/>
            <a:endCxn id="9" idx="7"/>
          </p:cNvCxnSpPr>
          <p:nvPr/>
        </p:nvCxnSpPr>
        <p:spPr>
          <a:xfrm flipH="1">
            <a:off x="-3006193" y="3803580"/>
            <a:ext cx="417409" cy="50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/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7437DC-E5B8-1219-5F23-9B8851085138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-2181440" y="3803580"/>
            <a:ext cx="431509" cy="51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427235-6A3D-D3FB-A604-2EEE98F867DE}"/>
              </a:ext>
            </a:extLst>
          </p:cNvPr>
          <p:cNvCxnSpPr>
            <a:cxnSpLocks/>
            <a:stCxn id="24" idx="3"/>
            <a:endCxn id="16" idx="7"/>
          </p:cNvCxnSpPr>
          <p:nvPr/>
        </p:nvCxnSpPr>
        <p:spPr>
          <a:xfrm flipH="1">
            <a:off x="-2181440" y="4722009"/>
            <a:ext cx="431509" cy="4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/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01D605-09DF-89EB-EB03-221E533E5B2F}"/>
              </a:ext>
            </a:extLst>
          </p:cNvPr>
          <p:cNvCxnSpPr>
            <a:cxnSpLocks/>
            <a:stCxn id="24" idx="5"/>
            <a:endCxn id="45" idx="1"/>
          </p:cNvCxnSpPr>
          <p:nvPr/>
        </p:nvCxnSpPr>
        <p:spPr>
          <a:xfrm>
            <a:off x="-1342587" y="4722009"/>
            <a:ext cx="410714" cy="48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A287B4-FA48-2BAA-4543-6E374B77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35" y="3599908"/>
            <a:ext cx="3405950" cy="25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7417AAD-8F06-CA17-6060-412F907BAD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40" y="3864932"/>
            <a:ext cx="4263987" cy="18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F192-23E8-D8D2-DB58-38D6D337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804672"/>
          </a:xfrm>
        </p:spPr>
        <p:txBody>
          <a:bodyPr/>
          <a:lstStyle/>
          <a:p>
            <a:r>
              <a:rPr lang="en-US" dirty="0"/>
              <a:t>Cardinal B 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Uniform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 are copies with time-shift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, the basis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approaches the gaussian function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B-splines can be thought of GMM approximations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Can be used to approximate probability density function using quasi-gaussians</a:t>
                </a:r>
                <a:endParaRPr lang="en-IL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  <a:blipFill>
                <a:blip r:embed="rId2"/>
                <a:stretch>
                  <a:fillRect l="-547" t="-14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ABA1A3-D7E5-B172-E670-C8F1AF81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24" y="2937510"/>
            <a:ext cx="4166616" cy="31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39A26E2-C33E-CCBA-4BDB-0C5214AE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3106616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2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1160-9773-FAF8-2D3C-0D0933E3B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1769"/>
            <a:ext cx="6858000" cy="963612"/>
          </a:xfrm>
        </p:spPr>
        <p:txBody>
          <a:bodyPr/>
          <a:lstStyle/>
          <a:p>
            <a:r>
              <a:rPr lang="en-US" dirty="0"/>
              <a:t>Choosing the knot vector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39B46-BE6D-325A-5022-8EC0C82E7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4" y="1011980"/>
            <a:ext cx="8010525" cy="1748631"/>
          </a:xfrm>
        </p:spPr>
        <p:txBody>
          <a:bodyPr/>
          <a:lstStyle/>
          <a:p>
            <a:pPr algn="l"/>
            <a:r>
              <a:rPr lang="en-US" dirty="0"/>
              <a:t>Let’s just always pick clamped uniform! What can go wrong?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F53B-5B41-CFB2-D49E-21D541AAE516}"/>
              </a:ext>
            </a:extLst>
          </p:cNvPr>
          <p:cNvSpPr txBox="1"/>
          <p:nvPr/>
        </p:nvSpPr>
        <p:spPr>
          <a:xfrm>
            <a:off x="46551" y="1388097"/>
            <a:ext cx="40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Clamped Uniform</a:t>
            </a:r>
            <a:endParaRPr lang="en-IL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08A4E-F2BD-5DAA-AC36-F0EB51B093A5}"/>
              </a:ext>
            </a:extLst>
          </p:cNvPr>
          <p:cNvSpPr txBox="1"/>
          <p:nvPr/>
        </p:nvSpPr>
        <p:spPr>
          <a:xfrm>
            <a:off x="4471986" y="1388097"/>
            <a:ext cx="406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Super Duper Secret Formula</a:t>
            </a:r>
            <a:endParaRPr lang="en-IL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CE48A-5AC3-8EDF-2857-10F13E157C95}"/>
              </a:ext>
            </a:extLst>
          </p:cNvPr>
          <p:cNvSpPr/>
          <p:nvPr/>
        </p:nvSpPr>
        <p:spPr>
          <a:xfrm>
            <a:off x="76200" y="1416672"/>
            <a:ext cx="8458201" cy="48793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CA92A2-2003-F107-D7FA-41FAD10C360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4305301" y="1416672"/>
            <a:ext cx="0" cy="487935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7C0913B-1681-666F-19FA-763F7475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0" y="4042846"/>
            <a:ext cx="2771688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5213FDCE-22FB-BB98-3326-3940BF21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4042846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0839CF-9294-9592-2C6E-E1E0500A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03" y="1785731"/>
            <a:ext cx="2771687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0CE839FB-4CEA-499F-537A-21E93FEE0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1789667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7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A4EB-195A-4811-7476-3D3A3130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931863"/>
          </a:xfrm>
        </p:spPr>
        <p:txBody>
          <a:bodyPr/>
          <a:lstStyle/>
          <a:p>
            <a:r>
              <a:rPr lang="en-US" dirty="0"/>
              <a:t>Distance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 arclength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     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    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is increasing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  <a:blipFill>
                <a:blip r:embed="rId2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7DAF36D0-81BB-360C-848F-856B0216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268787"/>
            <a:ext cx="55435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/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/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/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/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/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3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AFA9-DF75-BE5D-EA20-B848A091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6523"/>
            <a:ext cx="6858000" cy="807021"/>
          </a:xfrm>
        </p:spPr>
        <p:txBody>
          <a:bodyPr/>
          <a:lstStyle/>
          <a:p>
            <a:r>
              <a:rPr lang="en-US" dirty="0"/>
              <a:t>B-Spline uses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Curve fitting (our focus)</a:t>
                </a:r>
                <a:endParaRPr lang="en-US" sz="2400" dirty="0">
                  <a:latin typeface="Poppins" pitchFamily="2" charset="77"/>
                  <a:cs typeface="Poppins" pitchFamily="2" charset="77"/>
                </a:endParaRP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Interpolation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Not extrapolation! B-Spline is 0 outside its defined range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Computer graphics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Image vectorization - lossless image scaling (</a:t>
                </a:r>
                <a:r>
                  <a:rPr lang="en-US" sz="2400" dirty="0" err="1"/>
                  <a:t>svg</a:t>
                </a:r>
                <a:r>
                  <a:rPr lang="en-US" sz="2400" dirty="0"/>
                  <a:t>)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Affine invariance - can handle scaling and rotation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Approximating numerical solutions to complex differential equations </a:t>
                </a:r>
                <a:r>
                  <a:rPr lang="he-IL" sz="2400" dirty="0"/>
                  <a:t>מד"ר</a:t>
                </a:r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i.e.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s.t.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for linear differential operator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1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  <a:blipFill>
                <a:blip r:embed="rId3"/>
                <a:stretch>
                  <a:fillRect l="-1020" t="-1759" r="-3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C97-8068-B4C5-79AC-B3C7D7ACC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77824"/>
          </a:xfrm>
        </p:spPr>
        <p:txBody>
          <a:bodyPr>
            <a:normAutofit/>
          </a:bodyPr>
          <a:lstStyle/>
          <a:p>
            <a:r>
              <a:rPr lang="en-US" dirty="0"/>
              <a:t>Chapters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46F9-436A-2705-586C-D3ACC28C3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201675"/>
            <a:ext cx="7924800" cy="37799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Math Introduction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General Overview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Path Planning with B-Splines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Interpolating Spline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TLDR – use in 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Solving problems with spline optimization - brainstorm session</a:t>
            </a:r>
          </a:p>
        </p:txBody>
      </p:sp>
    </p:spTree>
    <p:extLst>
      <p:ext uri="{BB962C8B-B14F-4D97-AF65-F5344CB8AC3E}">
        <p14:creationId xmlns:p14="http://schemas.microsoft.com/office/powerpoint/2010/main" val="155965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E663-55D5-1D5B-99D5-5491BFBB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133" y="101601"/>
            <a:ext cx="7543800" cy="132926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Approximating numerical solutions to differential equations</a:t>
            </a:r>
            <a:endParaRPr lang="en-IL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250" y="1595437"/>
                <a:ext cx="8430683" cy="461062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for differential operator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    e.g.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800" b="1" dirty="0"/>
                  <a:t>When will we want to use B-Splines to solve this problem?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We’re lazy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analytical solution is complex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don’t know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ahead of time – they change on-the-fly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this ODE solver? Runge-</a:t>
                </a:r>
                <a:r>
                  <a:rPr lang="en-US" sz="2000" dirty="0" err="1"/>
                  <a:t>kutta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euler</a:t>
                </a:r>
                <a:r>
                  <a:rPr lang="en-US" sz="2000" dirty="0"/>
                  <a:t>…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get a B-Spline! With all its inherent awesome properties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We have partial observations of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:    </m:t>
                    </m:r>
                    <m:sSubSup>
                      <m:sSub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7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Can handle complex boundary conditions (won’t showcase)</a:t>
                </a:r>
                <a:endParaRPr lang="en-IL" sz="16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250" y="1595437"/>
                <a:ext cx="8430683" cy="4610629"/>
              </a:xfrm>
              <a:blipFill>
                <a:blip r:embed="rId2"/>
                <a:stretch>
                  <a:fillRect l="-1518" t="-18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l"/>
                <a:br>
                  <a:rPr lang="en-US" b="1" dirty="0"/>
                </a:br>
                <a:endParaRPr lang="en-US" b="1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Sample discrete set of N observations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(sample or use observations given)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equations: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. Reminder: we don’t knot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 at this time</a:t>
                </a:r>
              </a:p>
              <a:p>
                <a:pPr marL="3429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to obtain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Note: true for any spline, not just B-Spline</a:t>
                </a:r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07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72F-0092-9322-AC4B-4BDD06BB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96333"/>
            <a:ext cx="7543800" cy="821267"/>
          </a:xfrm>
        </p:spPr>
        <p:txBody>
          <a:bodyPr>
            <a:normAutofit/>
          </a:bodyPr>
          <a:lstStyle/>
          <a:p>
            <a:r>
              <a:rPr lang="en-US" dirty="0"/>
              <a:t>3. Path Planning with B-Splines</a:t>
            </a:r>
            <a:endParaRPr lang="en-IL" dirty="0"/>
          </a:p>
        </p:txBody>
      </p:sp>
      <p:pic>
        <p:nvPicPr>
          <p:cNvPr id="5" name="Picture 4" descr="A toy car on a map&#10;&#10;Description automatically generated">
            <a:extLst>
              <a:ext uri="{FF2B5EF4-FFF2-40B4-BE49-F238E27FC236}">
                <a16:creationId xmlns:a16="http://schemas.microsoft.com/office/drawing/2014/main" id="{7643D7E0-6C36-9079-6519-181036FC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6" y="1282171"/>
            <a:ext cx="4555067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346070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2B6CB0-912C-9014-C074-2F60A059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8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56EE99-7CA8-2B2C-39FF-0BCB10E2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91ED51-5F9E-F953-51F8-FD157D55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9BC916-2430-A018-D1DF-7C74F4C4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59F2B71-FDDB-D07F-2504-098E2C30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A2CC2C1-716F-7FC6-15D5-C36EF54C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5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A586B73A-0B26-8E4B-7AC9-7AB0B80B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4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A5F22C7B-222D-C23F-303C-A3B231B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3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E5495-8F16-1877-BA3A-03DED291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76" y="226648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Hull Property</a:t>
            </a:r>
          </a:p>
        </p:txBody>
      </p:sp>
    </p:spTree>
    <p:extLst>
      <p:ext uri="{BB962C8B-B14F-4D97-AF65-F5344CB8AC3E}">
        <p14:creationId xmlns:p14="http://schemas.microsoft.com/office/powerpoint/2010/main" val="13662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849-EB80-051D-787D-1867EAC4C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360516"/>
            <a:ext cx="7598664" cy="743013"/>
          </a:xfrm>
        </p:spPr>
        <p:txBody>
          <a:bodyPr/>
          <a:lstStyle/>
          <a:p>
            <a:r>
              <a:rPr lang="en-US" dirty="0"/>
              <a:t>B Splines for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9ACD3-33F5-3DDC-C455-94B2E7AB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" y="1179576"/>
            <a:ext cx="5053725" cy="49430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Locality property can be used for fixing local problems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Obstacle avoidance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Curvature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Convex Hull property can be used to ensure collision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Compact representation for reuse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Smoothness guarantees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Samples of derivatives are easy to compute (used to calculate curvature)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Easy to impose conditions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47E26-4443-B18B-9540-ED725EC51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4359"/>
          <a:stretch/>
        </p:blipFill>
        <p:spPr>
          <a:xfrm>
            <a:off x="5273181" y="1044259"/>
            <a:ext cx="3295048" cy="2538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AD84D-D93F-5491-3297-42BFCC9E77EF}"/>
              </a:ext>
            </a:extLst>
          </p:cNvPr>
          <p:cNvSpPr txBox="1"/>
          <p:nvPr/>
        </p:nvSpPr>
        <p:spPr>
          <a:xfrm>
            <a:off x="5715000" y="3486439"/>
            <a:ext cx="2173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from Planning Smooth Paths among Obstacles using Minimum Curvature Variation B-splines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60AA6-3F0F-997C-25D8-DFD6185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9582" r="9576" b="5200"/>
          <a:stretch/>
        </p:blipFill>
        <p:spPr>
          <a:xfrm>
            <a:off x="5148905" y="3757913"/>
            <a:ext cx="3040379" cy="2364739"/>
          </a:xfrm>
          <a:prstGeom prst="rect">
            <a:avLst/>
          </a:prstGeom>
        </p:spPr>
      </p:pic>
      <p:pic>
        <p:nvPicPr>
          <p:cNvPr id="1026" name="Picture 2" descr="vintage car 1193929 PNG">
            <a:extLst>
              <a:ext uri="{FF2B5EF4-FFF2-40B4-BE49-F238E27FC236}">
                <a16:creationId xmlns:a16="http://schemas.microsoft.com/office/drawing/2014/main" id="{73DCE047-21A1-C110-768E-0918E1D8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4875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0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76DFF-2F41-98EA-52C5-16F3C5D3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" y="2638955"/>
            <a:ext cx="4071050" cy="31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data points as control points:</a:t>
                </a:r>
              </a:p>
              <a:p>
                <a:pPr algn="l"/>
                <a:r>
                  <a:rPr lang="en-US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b="0" i="0" dirty="0">
                    <a:latin typeface="+mj-lt"/>
                  </a:rPr>
                  <a:t> to be the data points and construct spline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  <a:blipFill>
                <a:blip r:embed="rId3"/>
                <a:stretch>
                  <a:fillRect l="-761" t="-35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27425103-C7F3-64A4-3E80-9B6C97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72" y="3174838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61DC3DA-CFEF-A9FB-F6DC-8F3A2CCAE86C}"/>
              </a:ext>
            </a:extLst>
          </p:cNvPr>
          <p:cNvSpPr txBox="1">
            <a:spLocks/>
          </p:cNvSpPr>
          <p:nvPr/>
        </p:nvSpPr>
        <p:spPr>
          <a:xfrm>
            <a:off x="4416148" y="2384793"/>
            <a:ext cx="4221734" cy="135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Controls act as ‘magnets’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Can be seen through basis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6AD33-3A6E-EA8E-5429-B03BB994EE19}"/>
              </a:ext>
            </a:extLst>
          </p:cNvPr>
          <p:cNvSpPr/>
          <p:nvPr/>
        </p:nvSpPr>
        <p:spPr>
          <a:xfrm>
            <a:off x="4452724" y="2384793"/>
            <a:ext cx="4087352" cy="3621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2788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496AF66-83AB-BC35-B981-4FA6FD47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3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9C5B54-B876-FB95-2822-FB0597BC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1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E9213-8388-D676-B8AB-B25C4CC9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7232"/>
            <a:ext cx="6858000" cy="873415"/>
          </a:xfrm>
        </p:spPr>
        <p:txBody>
          <a:bodyPr>
            <a:normAutofit fontScale="90000"/>
          </a:bodyPr>
          <a:lstStyle/>
          <a:p>
            <a:r>
              <a:rPr lang="en-US" dirty="0"/>
              <a:t>B Splines are awesome! But…?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BF1A7-BDE5-F1E2-4929-98BAF2AA2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11" y="1200647"/>
            <a:ext cx="8126233" cy="3427012"/>
          </a:xfrm>
        </p:spPr>
        <p:txBody>
          <a:bodyPr/>
          <a:lstStyle/>
          <a:p>
            <a:pPr algn="l"/>
            <a:r>
              <a:rPr lang="en-US" b="1" dirty="0"/>
              <a:t>Nice properties that make them suitable for path planning, But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may want it to interpolate better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control smoothness without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enforce constraints (later)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C9F79BB-419B-63D6-F726-2AB4B6C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2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56A2CAC-5463-39FA-58BA-C374C388072E}"/>
              </a:ext>
            </a:extLst>
          </p:cNvPr>
          <p:cNvSpPr txBox="1">
            <a:spLocks/>
          </p:cNvSpPr>
          <p:nvPr/>
        </p:nvSpPr>
        <p:spPr>
          <a:xfrm>
            <a:off x="3067547" y="3636445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Approximating Curve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2CE756-E9C8-CA4C-18C7-DEA72BD9B0B6}"/>
              </a:ext>
            </a:extLst>
          </p:cNvPr>
          <p:cNvSpPr txBox="1">
            <a:spLocks/>
          </p:cNvSpPr>
          <p:nvPr/>
        </p:nvSpPr>
        <p:spPr>
          <a:xfrm>
            <a:off x="2950331" y="4012144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New Awesome Curve?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154878"/>
            <a:ext cx="7872984" cy="17287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4. Interpolating Spline</a:t>
            </a:r>
            <a:br>
              <a:rPr lang="en-US" sz="4800" dirty="0"/>
            </a:br>
            <a:r>
              <a:rPr lang="en-US" sz="4800" dirty="0"/>
              <a:t> - Curve fitting with B-Spline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4" name="Picture 3" descr="A cartoon car with a graduation cap and a pencil in front of a chalkboard&#10;&#10;Description automatically generated">
            <a:extLst>
              <a:ext uri="{FF2B5EF4-FFF2-40B4-BE49-F238E27FC236}">
                <a16:creationId xmlns:a16="http://schemas.microsoft.com/office/drawing/2014/main" id="{F8975FC2-E666-B096-C810-6D565C5A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4" y="1563624"/>
            <a:ext cx="4187952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27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11D0F-219A-0A3B-E233-9CC1E3FE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44066"/>
            <a:ext cx="8007350" cy="1501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Instead of using data points as control points, find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Optimization problem: find control points </a:t>
            </a:r>
            <a:r>
              <a:rPr lang="en-US" sz="2000" dirty="0" err="1"/>
              <a:t>s.t.</a:t>
            </a:r>
            <a:r>
              <a:rPr lang="en-US" sz="2000" dirty="0"/>
              <a:t> resulting spline: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interpolates data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and </a:t>
            </a:r>
            <a:r>
              <a:rPr lang="en-US" sz="1700" dirty="0" err="1"/>
              <a:t>smoothes</a:t>
            </a:r>
            <a:r>
              <a:rPr lang="en-US" sz="1700" dirty="0"/>
              <a:t> 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78D831-7E42-1E7D-592E-C90DC18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27" y="2398816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2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1. B Splines – math introduction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 descr="A car on the ground with drawings&#10;&#10;Description automatically generated">
            <a:extLst>
              <a:ext uri="{FF2B5EF4-FFF2-40B4-BE49-F238E27FC236}">
                <a16:creationId xmlns:a16="http://schemas.microsoft.com/office/drawing/2014/main" id="{79C02DF8-6FF9-D584-4660-98490D5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6" y="1609344"/>
            <a:ext cx="4453128" cy="4453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094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B4AA-E35B-3AAE-F61F-1739F3195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0975"/>
            <a:ext cx="6858000" cy="800100"/>
          </a:xfrm>
        </p:spPr>
        <p:txBody>
          <a:bodyPr/>
          <a:lstStyle/>
          <a:p>
            <a:r>
              <a:rPr lang="en-US" dirty="0"/>
              <a:t>Finding Controls + Knots?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C414C-D747-C484-2429-141E4CD7C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1088136"/>
            <a:ext cx="7955280" cy="518464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Considered intractable problem - 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problems for which there exist no efficient algorithms to solve them.</a:t>
            </a: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In theory, iterative refinement is possible: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Start with some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Find optimal control points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Fix controls, find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Repeat until convergence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This is computationally expensive, and </a:t>
            </a:r>
            <a:r>
              <a:rPr lang="en-US" sz="2400" b="1" dirty="0"/>
              <a:t>still </a:t>
            </a:r>
            <a:r>
              <a:rPr lang="en-US" sz="2400" dirty="0"/>
              <a:t>doesn’t guarantee optimality!</a:t>
            </a:r>
          </a:p>
        </p:txBody>
      </p:sp>
    </p:spTree>
    <p:extLst>
      <p:ext uri="{BB962C8B-B14F-4D97-AF65-F5344CB8AC3E}">
        <p14:creationId xmlns:p14="http://schemas.microsoft.com/office/powerpoint/2010/main" val="633778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EEC5-165D-75C0-FDF3-D8EF4D8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04849"/>
          </a:xfrm>
        </p:spPr>
        <p:txBody>
          <a:bodyPr>
            <a:normAutofit fontScale="90000"/>
          </a:bodyPr>
          <a:lstStyle/>
          <a:p>
            <a:r>
              <a:rPr lang="en-US" dirty="0"/>
              <a:t>Criteria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We’ll discuss 1D splines to define the criteria, generalize to 2D later.</a:t>
                </a:r>
              </a:p>
              <a:p>
                <a:pPr algn="l"/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find a curve that minimizes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Fidelity/proximity (MSE)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Smoothness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Possibly impose certain constraints (later)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  <a:blipFill>
                <a:blip r:embed="rId2"/>
                <a:stretch>
                  <a:fillRect l="-684" t="-10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8F7AFEF-9BA6-357D-5406-E7E846F6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455" y="1626361"/>
            <a:ext cx="3438430" cy="25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5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Basis Sample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,∗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l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Reminder: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our variable (that we are solving for)</a:t>
                </a:r>
                <a:endParaRPr lang="en-IL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  <a:blipFill>
                <a:blip r:embed="rId3"/>
                <a:stretch>
                  <a:fillRect l="-849" t="-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2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151894-1642-4090-591D-F25DDCE4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88" y="103672"/>
            <a:ext cx="7644384" cy="792440"/>
          </a:xfrm>
        </p:spPr>
        <p:txBody>
          <a:bodyPr>
            <a:normAutofit/>
          </a:bodyPr>
          <a:lstStyle/>
          <a:p>
            <a:r>
              <a:rPr lang="en-US" sz="4400" b="1" dirty="0"/>
              <a:t>Interpolating and smooth!</a:t>
            </a:r>
            <a:endParaRPr lang="en-IL" sz="4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6B2129-D6CF-789D-7AD5-EF23CFC4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52" y="1602791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7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58951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Even smoother!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In polynomial curve fitting, how do we apply noise reduction / smoothing / decrease variance (overfitting)?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polynomial degree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For B-Splines, how would we apply a similar method?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number of control points (N)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Increase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(lose locality)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Incorporating the smoothness directly in the loss function is intuitive and allows for a more fine-grained control over the smoothness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  <a:blipFill>
                <a:blip r:embed="rId2"/>
                <a:stretch>
                  <a:fillRect l="-1049" t="-15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843"/>
            <a:ext cx="6858000" cy="871029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</p:spPr>
            <p:txBody>
              <a:bodyPr>
                <a:normAutofit fontScale="85000" lnSpcReduction="10000"/>
              </a:bodyPr>
              <a:lstStyle/>
              <a:p>
                <a:pPr algn="l"/>
                <a:r>
                  <a:rPr lang="en-US" sz="2400" b="0" dirty="0"/>
                  <a:t>Apply a smoothing penalty: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400" b="0" dirty="0"/>
                  <a:t> e.g.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nary>
                                        <m:nary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groupCh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lim>
                              </m:limLow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roughness penalty matrix (PSD matrix)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  <a:blipFill>
                <a:blip r:embed="rId2"/>
                <a:stretch>
                  <a:fillRect l="-12055" t="-110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7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b="1" dirty="0"/>
                  <a:t>Fidelity/proximity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b="1" dirty="0"/>
                  <a:t>Add smoothing penalty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br>
                  <a:rPr lang="en-US" sz="2000" dirty="0"/>
                </a:br>
                <a:r>
                  <a:rPr lang="en-US" sz="2000" b="1" dirty="0"/>
                  <a:t>Combine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2000" b="0" dirty="0"/>
                </a:b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  <a:blipFill>
                <a:blip r:embed="rId2"/>
                <a:stretch>
                  <a:fillRect l="-761" t="-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14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16" y="82295"/>
            <a:ext cx="7542998" cy="1133856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 for</a:t>
            </a:r>
            <a:br>
              <a:rPr lang="en-US" dirty="0"/>
            </a:br>
            <a:r>
              <a:rPr lang="en-US" dirty="0"/>
              <a:t>Quadratic Loss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Enforce Clamping: </a:t>
                </a:r>
                <a:r>
                  <a:rPr lang="en-US" sz="2400" dirty="0"/>
                  <a:t>Enforce (optimization constraint) curve fit begins and ends with path. Let’s choose a clamping knot vector, and demand that: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More generally, we want to enforce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the number of linearly independent equations we wish to impose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specific example of clamping:</a:t>
                </a:r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L" sz="2400"/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  <a:blipFill>
                <a:blip r:embed="rId2"/>
                <a:stretch>
                  <a:fillRect l="-1129" t="-1691" r="-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086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/>
                  <a:t>We want to enforce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𝑐𝑜𝑛𝑠𝑡𝑟𝑎𝑖𝑛𝑡𝑠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a quadratic loss function, then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𝐾𝐵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algn="l"/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then (usually) throw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retain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  <a:blipFill>
                <a:blip r:embed="rId2"/>
                <a:stretch>
                  <a:fillRect l="-548" t="-146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68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BAF-C92F-4AD7-E647-F02809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95527"/>
          </a:xfrm>
        </p:spPr>
        <p:txBody>
          <a:bodyPr>
            <a:normAutofit/>
          </a:bodyPr>
          <a:lstStyle/>
          <a:p>
            <a:r>
              <a:rPr lang="en-US" dirty="0"/>
              <a:t>Generalize to 2D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7472" y="658368"/>
                <a:ext cx="8220456" cy="567842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2000" dirty="0"/>
                  <a:t> separately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Otherwise,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jacobian</a:t>
                </a:r>
                <a:r>
                  <a:rPr lang="en-US" sz="2000" dirty="0"/>
                  <a:t> is not diagonal – unnecessarily complicates</a:t>
                </a:r>
                <a:br>
                  <a:rPr lang="en-US" sz="2000" dirty="0"/>
                </a:b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Can solve simultaneously, with correct matrix definitions: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lim>
                    </m:limLow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</m:oMath>
                </a14:m>
                <a:br>
                  <a:rPr lang="en-US" dirty="0"/>
                </a:br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7472" y="658368"/>
                <a:ext cx="8220456" cy="5678424"/>
              </a:xfrm>
              <a:blipFill>
                <a:blip r:embed="rId2"/>
                <a:stretch>
                  <a:fillRect l="-667" t="-10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9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9888-F077-7555-A46A-12C86234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5334"/>
            <a:ext cx="6858000" cy="788733"/>
          </a:xfrm>
        </p:spPr>
        <p:txBody>
          <a:bodyPr/>
          <a:lstStyle/>
          <a:p>
            <a:r>
              <a:rPr lang="en-US" dirty="0"/>
              <a:t>B Spline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basis functions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controls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 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Basis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can be seen as weight functions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Generalize to 2D: apply B spline parameterization for </a:t>
                </a:r>
                <a:r>
                  <a:rPr lang="en-US" sz="2300" dirty="0" err="1"/>
                  <a:t>x,y</a:t>
                </a:r>
                <a:r>
                  <a:rPr lang="en-US" sz="2300" dirty="0"/>
                  <a:t> 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  <a:blipFill>
                <a:blip r:embed="rId2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D3691-A500-1F3E-9F09-EA851683DEC2}"/>
              </a:ext>
            </a:extLst>
          </p:cNvPr>
          <p:cNvGrpSpPr/>
          <p:nvPr/>
        </p:nvGrpSpPr>
        <p:grpSpPr>
          <a:xfrm>
            <a:off x="457200" y="964552"/>
            <a:ext cx="5518667" cy="2941981"/>
            <a:chOff x="457200" y="2218415"/>
            <a:chExt cx="5518667" cy="29419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CFD12A2-9E0D-AD01-4039-B5F2866B6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949" y="2218415"/>
              <a:ext cx="3803918" cy="294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2651FF-E959-60ED-DCB7-E36DCC79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6163" y="4333461"/>
              <a:ext cx="922352" cy="2067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D5DD49-EE1C-1216-1447-AF8E8DEDC0E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18" y="3627017"/>
              <a:ext cx="1548088" cy="1259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60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346774"/>
            <a:ext cx="7498080" cy="880173"/>
          </a:xfrm>
        </p:spPr>
        <p:txBody>
          <a:bodyPr>
            <a:normAutofit/>
          </a:bodyPr>
          <a:lstStyle/>
          <a:p>
            <a:r>
              <a:rPr lang="en-US" dirty="0"/>
              <a:t>Nested Optimization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Impose structural constraint on variable (controls)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and solve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instead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we solve a problem of smaller dimension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Example: heading constraint.</a:t>
                </a:r>
              </a:p>
              <a:p>
                <a:pPr algn="l"/>
                <a:r>
                  <a:rPr lang="en-US" sz="2000" b="1" dirty="0"/>
                  <a:t>Heading Constraint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path beginning to be aligned with heading:</a:t>
                </a:r>
              </a:p>
              <a:p>
                <a:pPr algn="l"/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  <a:blipFill>
                <a:blip r:embed="rId2"/>
                <a:stretch>
                  <a:fillRect l="-834" t="-11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01C05F-9EF8-FE2E-D046-610D00A3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58" y="3429000"/>
            <a:ext cx="3985252" cy="30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/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2696C-40CF-CEBD-EC0F-D54D90C2B45D}"/>
              </a:ext>
            </a:extLst>
          </p:cNvPr>
          <p:cNvCxnSpPr>
            <a:cxnSpLocks/>
          </p:cNvCxnSpPr>
          <p:nvPr/>
        </p:nvCxnSpPr>
        <p:spPr>
          <a:xfrm flipH="1" flipV="1">
            <a:off x="3355173" y="4709363"/>
            <a:ext cx="364616" cy="222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69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be shown (won’t prove) that for clamped B-spline the condition is identical to the structural constraint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  <a:blipFill>
                <a:blip r:embed="rId2"/>
                <a:stretch>
                  <a:fillRect l="-622" t="-3597" r="-2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48220286-1E37-467D-CDBC-8376F5CA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97" y="2339834"/>
            <a:ext cx="5156836" cy="39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/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8A92FF-230B-7930-EA27-3BF1223E5937}"/>
              </a:ext>
            </a:extLst>
          </p:cNvPr>
          <p:cNvCxnSpPr>
            <a:cxnSpLocks/>
          </p:cNvCxnSpPr>
          <p:nvPr/>
        </p:nvCxnSpPr>
        <p:spPr>
          <a:xfrm flipH="1" flipV="1">
            <a:off x="2723388" y="3905003"/>
            <a:ext cx="611631" cy="350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83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2729-8A2F-236C-597F-F3535F052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2025"/>
            <a:ext cx="6858000" cy="758951"/>
          </a:xfrm>
        </p:spPr>
        <p:txBody>
          <a:bodyPr/>
          <a:lstStyle/>
          <a:p>
            <a:r>
              <a:rPr lang="en-US" dirty="0"/>
              <a:t>Soft Constraint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br>
                  <a:rPr lang="en-US" sz="2400" b="0" dirty="0"/>
                </a:br>
                <a:br>
                  <a:rPr lang="en-US" sz="2400" b="0" dirty="0"/>
                </a:br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  <a:blipFill>
                <a:blip r:embed="rId2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855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289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Solve as before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(with clamping as before, if needed)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, and use it to construct the spline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now contains the structural constraint ‘baked in’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1301" t="-17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14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/>
          </a:bodyPr>
          <a:lstStyle/>
          <a:p>
            <a:r>
              <a:rPr lang="en-US" sz="4800" dirty="0"/>
              <a:t>5. TLDR - code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02A1A-A680-9304-0A77-DE9A1043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1307592"/>
            <a:ext cx="4242816" cy="424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53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TLDR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>
                    <a:hlinkClick r:id="rId2"/>
                  </a:rPr>
                  <a:t>https://github.com/imagry/aidriver_new/tree/dev/modules/planner/common/curve</a:t>
                </a: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modules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planner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common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curve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Readme with examples</a:t>
                </a:r>
                <a:br>
                  <a:rPr lang="en-US" sz="3200" dirty="0"/>
                </a:b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BSpline</a:t>
                </a:r>
                <a:r>
                  <a:rPr lang="en-US" sz="2400" dirty="0"/>
                  <a:t> spline = </a:t>
                </a:r>
                <a:r>
                  <a:rPr lang="en-US" sz="2400" dirty="0" err="1"/>
                  <a:t>BSplineInterpolation</a:t>
                </a:r>
                <a:r>
                  <a:rPr lang="en-US" sz="2400" dirty="0"/>
                  <a:t>(</a:t>
                </a:r>
                <a:r>
                  <a:rPr lang="en-US" sz="2400" dirty="0" err="1"/>
                  <a:t>input_path</a:t>
                </a:r>
                <a:r>
                  <a:rPr lang="en-US" sz="2400" dirty="0"/>
                  <a:t>, degree, </a:t>
                </a:r>
                <a:r>
                  <a:rPr lang="en-US" sz="2400" dirty="0" err="1"/>
                  <a:t>nc</a:t>
                </a:r>
                <a:r>
                  <a:rPr lang="en-US" sz="2400" dirty="0"/>
                  <a:t>, lambda, clamping);</a:t>
                </a:r>
                <a:br>
                  <a:rPr lang="en-US" sz="2400" dirty="0"/>
                </a:br>
                <a:r>
                  <a:rPr lang="en-US" sz="2400" dirty="0"/>
                  <a:t>auto </a:t>
                </a:r>
                <a:r>
                  <a:rPr lang="en-US" sz="2400" dirty="0" err="1"/>
                  <a:t>output_path</a:t>
                </a:r>
                <a:r>
                  <a:rPr lang="en-US" sz="2400" dirty="0"/>
                  <a:t> = spline(</a:t>
                </a:r>
                <a:r>
                  <a:rPr lang="en-US" sz="2400" dirty="0" err="1"/>
                  <a:t>curve_points</a:t>
                </a:r>
                <a:r>
                  <a:rPr lang="en-US" sz="2400" dirty="0"/>
                  <a:t>);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  <a:blipFill>
                <a:blip r:embed="rId3"/>
                <a:stretch>
                  <a:fillRect l="-1750" t="-25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916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548640"/>
            <a:ext cx="7872984" cy="127959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6. Solving problems with spline optimization - brainstorm session</a:t>
            </a:r>
            <a:endParaRPr lang="en-IL" dirty="0"/>
          </a:p>
        </p:txBody>
      </p:sp>
      <p:pic>
        <p:nvPicPr>
          <p:cNvPr id="4" name="Picture 3" descr="A cartoon car with a graduation cap and light bulb&#10;&#10;Description automatically generated">
            <a:extLst>
              <a:ext uri="{FF2B5EF4-FFF2-40B4-BE49-F238E27FC236}">
                <a16:creationId xmlns:a16="http://schemas.microsoft.com/office/drawing/2014/main" id="{0B98285C-F7DE-A023-5910-4C05F0DC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72" y="1828230"/>
            <a:ext cx="3877056" cy="387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096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4765-3C43-5D8C-5A2D-79063312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137161"/>
            <a:ext cx="8019288" cy="1463039"/>
          </a:xfrm>
        </p:spPr>
        <p:txBody>
          <a:bodyPr>
            <a:normAutofit/>
          </a:bodyPr>
          <a:lstStyle/>
          <a:p>
            <a:r>
              <a:rPr lang="en-US" dirty="0"/>
              <a:t>Max Curvature and</a:t>
            </a:r>
            <a:br>
              <a:rPr lang="en-US" dirty="0"/>
            </a:br>
            <a:r>
              <a:rPr lang="en-US" dirty="0"/>
              <a:t>Obstacle Avoidance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89590-E6F1-1B87-4710-114C30315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4096558"/>
            <a:ext cx="8284464" cy="2788919"/>
          </a:xfrm>
        </p:spPr>
        <p:txBody>
          <a:bodyPr>
            <a:normAutofit/>
          </a:bodyPr>
          <a:lstStyle/>
          <a:p>
            <a:pPr marL="342900" indent="-342900" algn="l">
              <a:buAutoNum type="arabicPeriod"/>
            </a:pPr>
            <a:r>
              <a:rPr lang="en-US" sz="3200" b="1" dirty="0"/>
              <a:t>Spline locality:</a:t>
            </a:r>
            <a:r>
              <a:rPr lang="en-US" sz="3200" dirty="0"/>
              <a:t> fix the spline locally</a:t>
            </a:r>
          </a:p>
          <a:p>
            <a:pPr marL="342900" indent="-342900" algn="l">
              <a:buAutoNum type="arabicPeriod"/>
            </a:pPr>
            <a:endParaRPr lang="en-US" sz="3200" dirty="0"/>
          </a:p>
          <a:p>
            <a:pPr marL="342900" indent="-342900" algn="l">
              <a:buAutoNum type="arabicPeriod"/>
            </a:pPr>
            <a:r>
              <a:rPr lang="en-US" sz="3200" b="1" dirty="0"/>
              <a:t>Spline optimization: </a:t>
            </a:r>
            <a:r>
              <a:rPr lang="en-US" sz="3200" dirty="0"/>
              <a:t>solve for solution (controls) that fit constraints</a:t>
            </a:r>
            <a:endParaRPr lang="en-IL" sz="3200" b="1" dirty="0"/>
          </a:p>
        </p:txBody>
      </p:sp>
      <p:pic>
        <p:nvPicPr>
          <p:cNvPr id="5" name="Picture 4" descr="A cartoon car with a traffic cone and a traffic light&#10;&#10;Description automatically generated">
            <a:extLst>
              <a:ext uri="{FF2B5EF4-FFF2-40B4-BE49-F238E27FC236}">
                <a16:creationId xmlns:a16="http://schemas.microsoft.com/office/drawing/2014/main" id="{1F6494A1-FA90-7767-E66D-6CFC5801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68"/>
          <a:stretch/>
        </p:blipFill>
        <p:spPr>
          <a:xfrm>
            <a:off x="2944368" y="1600200"/>
            <a:ext cx="2761488" cy="2359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7994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DD7B2-7D48-B309-F65F-140DE821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" y="4059936"/>
            <a:ext cx="8046720" cy="1545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control to move?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Maybe not just one?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direction to move it? By how much?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After moving it, recheck validity? What if it violates a different constraint now?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36070-6CA2-7B07-BB38-94FF3291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2936057" y="1064261"/>
            <a:ext cx="3040379" cy="2364739"/>
          </a:xfrm>
          <a:prstGeom prst="rect">
            <a:avLst/>
          </a:prstGeom>
        </p:spPr>
      </p:pic>
      <p:pic>
        <p:nvPicPr>
          <p:cNvPr id="5" name="Picture 2" descr="vintage car 1193929 PNG">
            <a:extLst>
              <a:ext uri="{FF2B5EF4-FFF2-40B4-BE49-F238E27FC236}">
                <a16:creationId xmlns:a16="http://schemas.microsoft.com/office/drawing/2014/main" id="{B5FF6C09-11A0-D0A1-58BB-606925D9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52" y="1441223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6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B00-796B-A396-DA73-49DBC6D51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305"/>
            <a:ext cx="6858000" cy="713231"/>
          </a:xfrm>
        </p:spPr>
        <p:txBody>
          <a:bodyPr/>
          <a:lstStyle/>
          <a:p>
            <a:r>
              <a:rPr lang="en-US" dirty="0"/>
              <a:t>Basis Functions - standard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Given the knot vector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  <a:blipFill>
                <a:blip r:embed="rId3"/>
                <a:stretch>
                  <a:fillRect l="-800" t="-21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6">
            <a:extLst>
              <a:ext uri="{FF2B5EF4-FFF2-40B4-BE49-F238E27FC236}">
                <a16:creationId xmlns:a16="http://schemas.microsoft.com/office/drawing/2014/main" id="{1D89F3C6-E8E9-D5B8-ABF4-93377205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7" y="3000790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Subtitle 2">
            <a:extLst>
              <a:ext uri="{FF2B5EF4-FFF2-40B4-BE49-F238E27FC236}">
                <a16:creationId xmlns:a16="http://schemas.microsoft.com/office/drawing/2014/main" id="{015B2C2C-8A52-D069-63E4-6FE2C11AAED9}"/>
              </a:ext>
            </a:extLst>
          </p:cNvPr>
          <p:cNvSpPr txBox="1">
            <a:spLocks/>
          </p:cNvSpPr>
          <p:nvPr/>
        </p:nvSpPr>
        <p:spPr>
          <a:xfrm>
            <a:off x="1194435" y="2737643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Recursive Illustration</a:t>
            </a:r>
            <a:endParaRPr lang="en-IL" b="1" dirty="0"/>
          </a:p>
        </p:txBody>
      </p:sp>
      <p:sp>
        <p:nvSpPr>
          <p:cNvPr id="1033" name="Subtitle 2">
            <a:extLst>
              <a:ext uri="{FF2B5EF4-FFF2-40B4-BE49-F238E27FC236}">
                <a16:creationId xmlns:a16="http://schemas.microsoft.com/office/drawing/2014/main" id="{81554CDF-6F30-4C56-2AFA-430021FF34AC}"/>
              </a:ext>
            </a:extLst>
          </p:cNvPr>
          <p:cNvSpPr txBox="1">
            <a:spLocks/>
          </p:cNvSpPr>
          <p:nvPr/>
        </p:nvSpPr>
        <p:spPr>
          <a:xfrm>
            <a:off x="5970495" y="2668766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Basis Functions</a:t>
            </a:r>
            <a:endParaRPr lang="en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/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/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79367-DE46-BE8D-33BA-CFB66C7A9C73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1686143" y="3638333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/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845019-238D-1905-3ACB-3B2394B330BF}"/>
              </a:ext>
            </a:extLst>
          </p:cNvPr>
          <p:cNvCxnSpPr>
            <a:stCxn id="6" idx="5"/>
            <a:endCxn id="12" idx="1"/>
          </p:cNvCxnSpPr>
          <p:nvPr/>
        </p:nvCxnSpPr>
        <p:spPr>
          <a:xfrm>
            <a:off x="2487065" y="3638333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/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FC524C-DD84-E97E-40A5-7B6D3728B0A8}"/>
              </a:ext>
            </a:extLst>
          </p:cNvPr>
          <p:cNvCxnSpPr>
            <a:cxnSpLocks/>
            <a:stCxn id="8" idx="3"/>
            <a:endCxn id="14" idx="7"/>
          </p:cNvCxnSpPr>
          <p:nvPr/>
        </p:nvCxnSpPr>
        <p:spPr>
          <a:xfrm flipH="1">
            <a:off x="794384" y="4466606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/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825402-89C4-A1D8-B354-28F664E385AB}"/>
              </a:ext>
            </a:extLst>
          </p:cNvPr>
          <p:cNvCxnSpPr>
            <a:cxnSpLocks/>
            <a:stCxn id="8" idx="5"/>
            <a:endCxn id="19" idx="1"/>
          </p:cNvCxnSpPr>
          <p:nvPr/>
        </p:nvCxnSpPr>
        <p:spPr>
          <a:xfrm>
            <a:off x="168614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3B0CCF-9370-7A1F-7901-3EC4856C4336}"/>
              </a:ext>
            </a:extLst>
          </p:cNvPr>
          <p:cNvCxnSpPr>
            <a:cxnSpLocks/>
            <a:stCxn id="12" idx="3"/>
            <a:endCxn id="19" idx="7"/>
          </p:cNvCxnSpPr>
          <p:nvPr/>
        </p:nvCxnSpPr>
        <p:spPr>
          <a:xfrm flipH="1">
            <a:off x="2468775" y="4466606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/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4F1CD-0952-A230-30FD-443CB4334A9C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>
          <a:xfrm>
            <a:off x="330093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8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6B2-ECEB-6365-E0AB-F8EA7EA3C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1115"/>
            <a:ext cx="6858000" cy="624141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invariant controls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94D8C-A2BA-6DE6-96B6-F7971E1A9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/>
          <a:stretch/>
        </p:blipFill>
        <p:spPr bwMode="auto">
          <a:xfrm>
            <a:off x="2164556" y="2240280"/>
            <a:ext cx="4814887" cy="36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C6AA39F-7113-2A66-C3A8-4C7CCA0C6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35023"/>
            <a:ext cx="7543800" cy="90525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Boehm’s algorithm for knot (control) insertion. To achieve…?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Adding controls increases locality property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968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D06F-68BC-1705-3532-12463DB5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726630"/>
          </a:xfrm>
        </p:spPr>
        <p:txBody>
          <a:bodyPr>
            <a:normAutofit/>
          </a:bodyPr>
          <a:lstStyle/>
          <a:p>
            <a:r>
              <a:rPr lang="en-US" dirty="0"/>
              <a:t>Local Curvature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  <a:blipFill>
                <a:blip r:embed="rId2"/>
                <a:stretch>
                  <a:fillRect t="-6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07F2-32B6-BBCB-D696-7B528D7D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" y="991807"/>
            <a:ext cx="3277057" cy="1848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3 control points contain 2 more control points in the middle of each segment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inner segment (between mid-controls) is defined by these 5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entire spline can be analyzed by analyzing its L-segments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Analysis can be reduced to segments of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Closed solutions for maximum curvature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controls locally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L-segment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so maximum curvature is met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Reconstruct these 5 controls to allow for control over curvature</a:t>
                </a:r>
                <a:endParaRPr lang="en-IL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  <a:blipFill>
                <a:blip r:embed="rId4"/>
                <a:stretch>
                  <a:fillRect l="-443" t="-16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B6ECF2A-0544-ED09-5FD0-3CDDB08BFBE9}"/>
              </a:ext>
            </a:extLst>
          </p:cNvPr>
          <p:cNvSpPr/>
          <p:nvPr/>
        </p:nvSpPr>
        <p:spPr>
          <a:xfrm rot="3350294">
            <a:off x="1215794" y="2148241"/>
            <a:ext cx="857170" cy="133238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E09C3C-3108-054F-A127-CC9A5FF2EA48}"/>
              </a:ext>
            </a:extLst>
          </p:cNvPr>
          <p:cNvSpPr/>
          <p:nvPr/>
        </p:nvSpPr>
        <p:spPr>
          <a:xfrm>
            <a:off x="1778826" y="2408767"/>
            <a:ext cx="993445" cy="172089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FD4121-D37E-7A7D-CBA7-F6A2CFC3F54F}"/>
              </a:ext>
            </a:extLst>
          </p:cNvPr>
          <p:cNvSpPr/>
          <p:nvPr/>
        </p:nvSpPr>
        <p:spPr>
          <a:xfrm>
            <a:off x="3578975" y="241226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331CC4-6476-4EE5-394B-30F326E3AA26}"/>
              </a:ext>
            </a:extLst>
          </p:cNvPr>
          <p:cNvSpPr/>
          <p:nvPr/>
        </p:nvSpPr>
        <p:spPr>
          <a:xfrm>
            <a:off x="1766126" y="239947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FC9BCC-986A-07B9-4819-84982BB02EC2}"/>
              </a:ext>
            </a:extLst>
          </p:cNvPr>
          <p:cNvSpPr/>
          <p:nvPr/>
        </p:nvSpPr>
        <p:spPr>
          <a:xfrm>
            <a:off x="845376" y="1121739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796A17-F4AB-99C4-0DEC-ECED1BD85773}"/>
              </a:ext>
            </a:extLst>
          </p:cNvPr>
          <p:cNvSpPr/>
          <p:nvPr/>
        </p:nvSpPr>
        <p:spPr>
          <a:xfrm>
            <a:off x="1335890" y="1788861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A41F98-FB26-C26B-16D1-7DDDEE9ECB61}"/>
              </a:ext>
            </a:extLst>
          </p:cNvPr>
          <p:cNvSpPr/>
          <p:nvPr/>
        </p:nvSpPr>
        <p:spPr>
          <a:xfrm>
            <a:off x="2649440" y="2398833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CA16F7-4053-6993-079C-A604D80D8FF1}"/>
              </a:ext>
            </a:extLst>
          </p:cNvPr>
          <p:cNvSpPr/>
          <p:nvPr/>
        </p:nvSpPr>
        <p:spPr>
          <a:xfrm>
            <a:off x="2681190" y="1035676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89095-9301-1FD9-5B54-D9701AA0ADC9}"/>
              </a:ext>
            </a:extLst>
          </p:cNvPr>
          <p:cNvSpPr/>
          <p:nvPr/>
        </p:nvSpPr>
        <p:spPr>
          <a:xfrm>
            <a:off x="2681190" y="1391165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CA2745F-BE57-2071-ED80-C344709EFDD0}"/>
              </a:ext>
            </a:extLst>
          </p:cNvPr>
          <p:cNvSpPr txBox="1">
            <a:spLocks/>
          </p:cNvSpPr>
          <p:nvPr/>
        </p:nvSpPr>
        <p:spPr>
          <a:xfrm>
            <a:off x="2814539" y="956567"/>
            <a:ext cx="2076853" cy="99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+mj-lt"/>
              </a:rPr>
              <a:t>Controls</a:t>
            </a:r>
          </a:p>
          <a:p>
            <a:pPr algn="l"/>
            <a:r>
              <a:rPr lang="en-US" dirty="0">
                <a:latin typeface="+mj-lt"/>
              </a:rPr>
              <a:t>Added controls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000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C35C-BC08-8E05-107E-D0A10E1D9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454"/>
            <a:ext cx="6858000" cy="801853"/>
          </a:xfrm>
        </p:spPr>
        <p:txBody>
          <a:bodyPr/>
          <a:lstStyle/>
          <a:p>
            <a:r>
              <a:rPr lang="en-US" dirty="0"/>
              <a:t>Curvature Fixing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58234-EC2B-4A8A-1408-36E918006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5" y="1319917"/>
            <a:ext cx="8038768" cy="51126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an algorithm to fix a path that violates a maximum curvature threshold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Current proposals involve fixing path with injected midway control points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981DA-F09F-10BF-8290-CA2BBEF0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64" y="246353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0DB5-D0F8-EE7C-2BCA-552465BD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6253"/>
            <a:ext cx="6858000" cy="1414913"/>
          </a:xfrm>
        </p:spPr>
        <p:txBody>
          <a:bodyPr/>
          <a:lstStyle/>
          <a:p>
            <a:r>
              <a:rPr lang="en-US" dirty="0"/>
              <a:t>How do we do this with interpolating B-Spline?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41FDF-AAF4-5357-9657-072D4AB05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135" y="1645919"/>
            <a:ext cx="7644865" cy="4273617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Find interpolating B-Spline, then inject midway points – suboptimal!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Structural constraint!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7126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Structural midway controls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solution with this behavioral structure as before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𝑜𝑑𝑑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  <a:blipFill>
                <a:blip r:embed="rId2"/>
                <a:stretch>
                  <a:fillRect l="-543" t="-10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44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448F-485B-3CB8-5ACC-13B1FB59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528" y="215037"/>
            <a:ext cx="7401828" cy="785950"/>
          </a:xfrm>
        </p:spPr>
        <p:txBody>
          <a:bodyPr/>
          <a:lstStyle/>
          <a:p>
            <a:r>
              <a:rPr lang="en-US" dirty="0"/>
              <a:t>Interpolating midway spline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0A91C8-0A0F-A637-4E6F-0D18EA6C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12" y="1000987"/>
            <a:ext cx="6636767" cy="51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/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/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42DF85-A820-31DE-1621-ABD93A6107BE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3761938" y="903845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/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CAB19C-B6C6-D34C-C07F-9A491D9E2EAF}"/>
              </a:ext>
            </a:extLst>
          </p:cNvPr>
          <p:cNvCxnSpPr>
            <a:stCxn id="17" idx="5"/>
            <a:endCxn id="20" idx="1"/>
          </p:cNvCxnSpPr>
          <p:nvPr/>
        </p:nvCxnSpPr>
        <p:spPr>
          <a:xfrm>
            <a:off x="4562860" y="903845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/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2EAB78-8040-91DD-2C3B-ACBEF527F8AC}"/>
              </a:ext>
            </a:extLst>
          </p:cNvPr>
          <p:cNvCxnSpPr>
            <a:cxnSpLocks/>
            <a:stCxn id="18" idx="3"/>
            <a:endCxn id="22" idx="7"/>
          </p:cNvCxnSpPr>
          <p:nvPr/>
        </p:nvCxnSpPr>
        <p:spPr>
          <a:xfrm flipH="1">
            <a:off x="2870179" y="1732118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/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370595-747D-049A-61DC-7EF0507F6BF3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376193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2731F-409A-7B8C-D595-66A99CF22EDA}"/>
              </a:ext>
            </a:extLst>
          </p:cNvPr>
          <p:cNvCxnSpPr>
            <a:cxnSpLocks/>
            <a:stCxn id="20" idx="3"/>
            <a:endCxn id="24" idx="7"/>
          </p:cNvCxnSpPr>
          <p:nvPr/>
        </p:nvCxnSpPr>
        <p:spPr>
          <a:xfrm flipH="1">
            <a:off x="4544570" y="1732118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/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3F5F04-572E-2163-4240-7C90325C9BAB}"/>
              </a:ext>
            </a:extLst>
          </p:cNvPr>
          <p:cNvCxnSpPr>
            <a:cxnSpLocks/>
            <a:stCxn id="20" idx="5"/>
            <a:endCxn id="27" idx="1"/>
          </p:cNvCxnSpPr>
          <p:nvPr/>
        </p:nvCxnSpPr>
        <p:spPr>
          <a:xfrm>
            <a:off x="537672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Support increases with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means each control points influences a bigger segment of the curve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evaluation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influenced by more control points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 be exact,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800" dirty="0"/>
                  <a:t> controls influence each evaluation point</a:t>
                </a:r>
                <a:endParaRPr lang="en-IL" sz="1800" dirty="0"/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  <a:blipFill>
                <a:blip r:embed="rId8"/>
                <a:stretch>
                  <a:fillRect l="-1059" t="-3474" r="-11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8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Spline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2" name="Picture 14">
            <a:extLst>
              <a:ext uri="{FF2B5EF4-FFF2-40B4-BE49-F238E27FC236}">
                <a16:creationId xmlns:a16="http://schemas.microsoft.com/office/drawing/2014/main" id="{A9E56862-3FD7-9880-4421-D523A922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0" y="1005842"/>
            <a:ext cx="3596914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ECDE677-2AF3-6F6E-2C4F-A9C08A46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1354829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7C3E3F-6EEB-915C-B529-852DC28A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4114224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Trade-off between smoothness (higher k) vs. approximation and locality (lower k)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Locality: how many control points impact each sample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2000" dirty="0"/>
                  <a:t> typically a good choice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  <a:blipFill>
                <a:blip r:embed="rId8"/>
                <a:stretch>
                  <a:fillRect l="-1079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C3821FB4-3874-57BE-1D7D-6208AFBD8F04}"/>
              </a:ext>
            </a:extLst>
          </p:cNvPr>
          <p:cNvSpPr txBox="1">
            <a:spLocks/>
          </p:cNvSpPr>
          <p:nvPr/>
        </p:nvSpPr>
        <p:spPr>
          <a:xfrm>
            <a:off x="1625096" y="774458"/>
            <a:ext cx="1611083" cy="3520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Basis Function</a:t>
            </a:r>
          </a:p>
        </p:txBody>
      </p:sp>
    </p:spTree>
    <p:extLst>
      <p:ext uri="{BB962C8B-B14F-4D97-AF65-F5344CB8AC3E}">
        <p14:creationId xmlns:p14="http://schemas.microsoft.com/office/powerpoint/2010/main" val="313391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6E86-8EE9-37DB-8AB4-5D5A84335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30" y="-24136"/>
            <a:ext cx="6858000" cy="746194"/>
          </a:xfrm>
        </p:spPr>
        <p:txBody>
          <a:bodyPr/>
          <a:lstStyle/>
          <a:p>
            <a:r>
              <a:rPr lang="en-US" dirty="0"/>
              <a:t>Knot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functions, aside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heavily influenced by the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Changes basis function interval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Intuitively: the larger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is, the more ‘influence’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will have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True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 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≠1</m:t>
                    </m:r>
                  </m:oMath>
                </a14:m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1800" dirty="0"/>
                  <a:t> dictates ‘influence’ and is proportional</a:t>
                </a:r>
                <a:br>
                  <a:rPr lang="en-US" sz="1800" dirty="0"/>
                </a:br>
                <a:r>
                  <a:rPr lang="en-US" sz="18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heavily impact spline (path)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  <a:blipFill>
                <a:blip r:embed="rId2"/>
                <a:stretch>
                  <a:fillRect l="-1091" t="-1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66D897A-BA85-27A6-6761-B998D8E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66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45C5-90B2-1626-00AB-79CE4D4A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68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2DC9BE1-F6BD-69B5-AF5A-AD91A3B9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9" y="1114425"/>
            <a:ext cx="2634503" cy="19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1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2E16-652C-2625-46B3-D978BCC5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723900"/>
          </a:xfrm>
        </p:spPr>
        <p:txBody>
          <a:bodyPr/>
          <a:lstStyle/>
          <a:p>
            <a:r>
              <a:rPr lang="en-US" dirty="0"/>
              <a:t>Mathematical Properties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-times continuously differentiable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Derivative / integral of a B-Spline is a B-Spline (new controls and knots can be calculated directly)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Is only defined within a specified region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Should not be used to interpolate outside data range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very specific piecewise polynomial (of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– not every piecewise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dirty="0"/>
                  <a:t> continuous, for example</a:t>
                </a:r>
              </a:p>
              <a:p>
                <a:pPr marL="685800" lvl="1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These polynomials are actually Bezier curves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  <a:blipFill>
                <a:blip r:embed="rId2"/>
                <a:stretch>
                  <a:fillRect l="-1177" t="-15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643937"/>
      </p:ext>
    </p:extLst>
  </p:cSld>
  <p:clrMapOvr>
    <a:masterClrMapping/>
  </p:clrMapOvr>
</p:sld>
</file>

<file path=ppt/theme/theme1.xml><?xml version="1.0" encoding="utf-8"?>
<a:theme xmlns:a="http://schemas.openxmlformats.org/drawingml/2006/main" name="RD Status 9-April-2024_MotionPlanning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590C"/>
      </a:accent1>
      <a:accent2>
        <a:srgbClr val="333333"/>
      </a:accent2>
      <a:accent3>
        <a:srgbClr val="6153A3"/>
      </a:accent3>
      <a:accent4>
        <a:srgbClr val="303232"/>
      </a:accent4>
      <a:accent5>
        <a:srgbClr val="AFADAD"/>
      </a:accent5>
      <a:accent6>
        <a:srgbClr val="DFDFDF"/>
      </a:accent6>
      <a:hlink>
        <a:srgbClr val="EA590C"/>
      </a:hlink>
      <a:folHlink>
        <a:srgbClr val="EA590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4E14AA-7FF2-44C5-8314-DE77DAF7BA50}" vid="{AD36B4A1-A424-46DA-8F80-24F9ABB91E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7514057545ED44B033B08AC96F29FF" ma:contentTypeVersion="14" ma:contentTypeDescription="Create a new document." ma:contentTypeScope="" ma:versionID="7ebb1e79ae65efd2a25ecdf462019f25">
  <xsd:schema xmlns:xsd="http://www.w3.org/2001/XMLSchema" xmlns:xs="http://www.w3.org/2001/XMLSchema" xmlns:p="http://schemas.microsoft.com/office/2006/metadata/properties" xmlns:ns2="868729ec-ac5e-4d6e-9219-54f8ccfeeac7" xmlns:ns3="bec64560-880d-4e75-86e0-0b95a9205389" targetNamespace="http://schemas.microsoft.com/office/2006/metadata/properties" ma:root="true" ma:fieldsID="cf8793062e7e2f5abd055072be888ab0" ns2:_="" ns3:_="">
    <xsd:import namespace="868729ec-ac5e-4d6e-9219-54f8ccfeeac7"/>
    <xsd:import namespace="bec64560-880d-4e75-86e0-0b95a9205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729ec-ac5e-4d6e-9219-54f8ccfee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28057f-e219-4e0c-a949-6993a7e236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c64560-880d-4e75-86e0-0b95a920538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ec21529-4b23-44f0-b708-c3ba2a16e486}" ma:internalName="TaxCatchAll" ma:showField="CatchAllData" ma:web="bec64560-880d-4e75-86e0-0b95a9205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ec64560-880d-4e75-86e0-0b95a9205389">
      <UserInfo>
        <DisplayName>Tal Regev</DisplayName>
        <AccountId>34</AccountId>
        <AccountType/>
      </UserInfo>
      <UserInfo>
        <DisplayName>Sergey Ten</DisplayName>
        <AccountId>195</AccountId>
        <AccountType/>
      </UserInfo>
      <UserInfo>
        <DisplayName>Maor Kehati</DisplayName>
        <AccountId>201</AccountId>
        <AccountType/>
      </UserInfo>
      <UserInfo>
        <DisplayName>Doron  Pinsky</DisplayName>
        <AccountId>12</AccountId>
        <AccountType/>
      </UserInfo>
      <UserInfo>
        <DisplayName>Michael Novitsky</DisplayName>
        <AccountId>14</AccountId>
        <AccountType/>
      </UserInfo>
      <UserInfo>
        <DisplayName>Yakov Vaisbourd</DisplayName>
        <AccountId>112</AccountId>
        <AccountType/>
      </UserInfo>
      <UserInfo>
        <DisplayName>Dmitry Rabinovich</DisplayName>
        <AccountId>13</AccountId>
        <AccountType/>
      </UserInfo>
      <UserInfo>
        <DisplayName>Maxim Yoresh</DisplayName>
        <AccountId>24</AccountId>
        <AccountType/>
      </UserInfo>
      <UserInfo>
        <DisplayName>Eran Vertzberger</DisplayName>
        <AccountId>99</AccountId>
        <AccountType/>
      </UserInfo>
      <UserInfo>
        <DisplayName>Yaniv Cohen</DisplayName>
        <AccountId>191</AccountId>
        <AccountType/>
      </UserInfo>
      <UserInfo>
        <DisplayName>Tali Brayer</DisplayName>
        <AccountId>140</AccountId>
        <AccountType/>
      </UserInfo>
      <UserInfo>
        <DisplayName>Tomer Harari-Hamam</DisplayName>
        <AccountId>9</AccountId>
        <AccountType/>
      </UserInfo>
    </SharedWithUsers>
    <TaxCatchAll xmlns="bec64560-880d-4e75-86e0-0b95a9205389" xsi:nil="true"/>
    <lcf76f155ced4ddcb4097134ff3c332f xmlns="868729ec-ac5e-4d6e-9219-54f8ccfeeac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AB9D0-A8B0-4485-95D3-D6EA5794FF69}">
  <ds:schemaRefs>
    <ds:schemaRef ds:uri="868729ec-ac5e-4d6e-9219-54f8ccfeeac7"/>
    <ds:schemaRef ds:uri="bec64560-880d-4e75-86e0-0b95a9205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D75C9A-BC6C-4492-B936-DA315F8DF694}">
  <ds:schemaRefs>
    <ds:schemaRef ds:uri="868729ec-ac5e-4d6e-9219-54f8ccfeeac7"/>
    <ds:schemaRef ds:uri="bec64560-880d-4e75-86e0-0b95a920538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24109A-2714-4EF2-A0E8-790E4ED47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MotionPlannig_OverView</Template>
  <TotalTime>21517</TotalTime>
  <Words>2364</Words>
  <Application>Microsoft Office PowerPoint</Application>
  <PresentationFormat>On-screen Show (4:3)</PresentationFormat>
  <Paragraphs>345</Paragraphs>
  <Slides>55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Aptos</vt:lpstr>
      <vt:lpstr>Arial</vt:lpstr>
      <vt:lpstr>Calibri</vt:lpstr>
      <vt:lpstr>Cambria Math</vt:lpstr>
      <vt:lpstr>Google Sans</vt:lpstr>
      <vt:lpstr>Montserrat</vt:lpstr>
      <vt:lpstr>Montserrat Light</vt:lpstr>
      <vt:lpstr>Nasalization Rg</vt:lpstr>
      <vt:lpstr>Poppins</vt:lpstr>
      <vt:lpstr>RD Status 9-April-2024_MotionPlanning</vt:lpstr>
      <vt:lpstr> For Path Planning</vt:lpstr>
      <vt:lpstr>Chapters</vt:lpstr>
      <vt:lpstr>1. B Splines – math introduction </vt:lpstr>
      <vt:lpstr>B Spline</vt:lpstr>
      <vt:lpstr>Basis Functions - standard</vt:lpstr>
      <vt:lpstr>PowerPoint Presentation</vt:lpstr>
      <vt:lpstr>Spline degree k</vt:lpstr>
      <vt:lpstr>Knot Vector</vt:lpstr>
      <vt:lpstr>Mathematical Properties</vt:lpstr>
      <vt:lpstr>2. B-Splines – general overview</vt:lpstr>
      <vt:lpstr>Choice of basis functions</vt:lpstr>
      <vt:lpstr>Fourier Series</vt:lpstr>
      <vt:lpstr>PowerPoint Presentation</vt:lpstr>
      <vt:lpstr>Choice of knot vector</vt:lpstr>
      <vt:lpstr>Clamped B-Spline</vt:lpstr>
      <vt:lpstr>Cardinal B Spline</vt:lpstr>
      <vt:lpstr>Choosing the knot vector</vt:lpstr>
      <vt:lpstr>Distance Knot Vector</vt:lpstr>
      <vt:lpstr>B-Spline uses</vt:lpstr>
      <vt:lpstr>Approximating numerical solutions to differential equations</vt:lpstr>
      <vt:lpstr>PowerPoint Presentation</vt:lpstr>
      <vt:lpstr>3. Path Planning with B-Splines</vt:lpstr>
      <vt:lpstr>Spline Locality</vt:lpstr>
      <vt:lpstr>Convex Hull Property</vt:lpstr>
      <vt:lpstr>B Splines for motion planning</vt:lpstr>
      <vt:lpstr>B Spline Approximation</vt:lpstr>
      <vt:lpstr>B Splines are awesome! But…?</vt:lpstr>
      <vt:lpstr>4. Interpolating Spline  - Curve fitting with B-Spline </vt:lpstr>
      <vt:lpstr>B Spline Interpolation</vt:lpstr>
      <vt:lpstr>Finding Controls + Knots?</vt:lpstr>
      <vt:lpstr>Criteria</vt:lpstr>
      <vt:lpstr>Basis Sample Matrix B</vt:lpstr>
      <vt:lpstr>PowerPoint Presentation</vt:lpstr>
      <vt:lpstr>Smoothing</vt:lpstr>
      <vt:lpstr>Smoothing</vt:lpstr>
      <vt:lpstr>B Spline Interpolation</vt:lpstr>
      <vt:lpstr>Equality Constraints for Quadratic Loss</vt:lpstr>
      <vt:lpstr>Equality Constraints</vt:lpstr>
      <vt:lpstr>Generalize to 2D</vt:lpstr>
      <vt:lpstr>Nested Optimization</vt:lpstr>
      <vt:lpstr>PowerPoint Presentation</vt:lpstr>
      <vt:lpstr>Soft Constraint</vt:lpstr>
      <vt:lpstr>Heading Structural Constraints</vt:lpstr>
      <vt:lpstr>Heading Structural Constraints</vt:lpstr>
      <vt:lpstr>5. TLDR - code </vt:lpstr>
      <vt:lpstr>TLDR</vt:lpstr>
      <vt:lpstr>6. Solving problems with spline optimization - brainstorm session</vt:lpstr>
      <vt:lpstr>Max Curvature and Obstacle Avoidance</vt:lpstr>
      <vt:lpstr>Local Fix</vt:lpstr>
      <vt:lpstr>Add invariant controls</vt:lpstr>
      <vt:lpstr>Local Curvature Fix</vt:lpstr>
      <vt:lpstr>Curvature Fixing</vt:lpstr>
      <vt:lpstr>How do we do this with interpolating B-Spline?</vt:lpstr>
      <vt:lpstr>Structural midway controls</vt:lpstr>
      <vt:lpstr>Interpolating midway spline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Planning –  System Architecture Overview</dc:title>
  <dc:subject/>
  <dc:creator>Maor Kehati</dc:creator>
  <cp:keywords/>
  <dc:description>generated using python-pptx</dc:description>
  <cp:lastModifiedBy>Maor Kehati</cp:lastModifiedBy>
  <cp:revision>591</cp:revision>
  <dcterms:created xsi:type="dcterms:W3CDTF">2013-01-27T09:14:16Z</dcterms:created>
  <dcterms:modified xsi:type="dcterms:W3CDTF">2024-08-06T05:43:45Z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0x010100907514057545ED44B033B08AC96F29FF</vt:lpwstr>
  </property>
  <property fmtid="{D5CDD505-2E9C-101B-9397-08002B2CF9AE}" pid="3" name="MediaServiceImageTags">
    <vt:lpwstr/>
  </property>
</Properties>
</file>